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Amatic SC"/>
      <p:regular r:id="rId18"/>
      <p:bold r:id="rId19"/>
    </p:embeddedFont>
    <p:embeddedFont>
      <p:font typeface="Source Code Pro"/>
      <p:regular r:id="rId20"/>
      <p:bold r:id="rId21"/>
      <p:italic r:id="rId22"/>
      <p:boldItalic r:id="rId23"/>
    </p:embeddedFont>
    <p:embeddedFont>
      <p:font typeface="Lora"/>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SourceCodePro-regular.fntdata"/><Relationship Id="rId22" Type="http://schemas.openxmlformats.org/officeDocument/2006/relationships/font" Target="fonts/SourceCodePro-italic.fntdata"/><Relationship Id="rId21" Type="http://schemas.openxmlformats.org/officeDocument/2006/relationships/font" Target="fonts/SourceCodePro-bold.fntdata"/><Relationship Id="rId24" Type="http://schemas.openxmlformats.org/officeDocument/2006/relationships/font" Target="fonts/Lora-regular.fntdata"/><Relationship Id="rId23" Type="http://schemas.openxmlformats.org/officeDocument/2006/relationships/font" Target="fonts/SourceCodePr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ora-italic.fntdata"/><Relationship Id="rId25" Type="http://schemas.openxmlformats.org/officeDocument/2006/relationships/font" Target="fonts/Lora-bold.fntdata"/><Relationship Id="rId27" Type="http://schemas.openxmlformats.org/officeDocument/2006/relationships/font" Target="fonts/Lora-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AmaticSC-bold.fntdata"/><Relationship Id="rId18" Type="http://schemas.openxmlformats.org/officeDocument/2006/relationships/font" Target="fonts/AmaticSC-regular.fntdata"/></Relationships>
</file>

<file path=ppt/media/image1.png>
</file>

<file path=ppt/media/image2.png>
</file>

<file path=ppt/media/image4.gif>
</file>

<file path=ppt/media/image6.png>
</file>

<file path=ppt/media/image7.gif>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3bc29647b1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3bc29647b1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bc25a9e6a7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3bc25a9e6a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bc25a9e6a7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bc25a9e6a7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3bfe07fc7a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3bfe07fc7a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3bfe07fc7a2_0_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3bfe07fc7a2_0_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3bfe07fc7a2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3bfe07fc7a2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3bfe07fc7a2_0_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3bfe07fc7a2_0_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3bfe07fc7a2_0_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3bfe07fc7a2_0_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bc25a9e6a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bc25a9e6a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3bc25a9e6a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3bc25a9e6a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bc25a9e6a7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bc25a9e6a7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rm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0"/>
              </a:spcBef>
              <a:spcAft>
                <a:spcPts val="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0"/>
              </a:spcBef>
              <a:spcAft>
                <a:spcPts val="0"/>
              </a:spcAft>
              <a:buClr>
                <a:schemeClr val="accent1"/>
              </a:buClr>
              <a:buSzPts val="1400"/>
              <a:buChar char="○"/>
              <a:defRPr>
                <a:solidFill>
                  <a:schemeClr val="accent1"/>
                </a:solidFill>
                <a:highlight>
                  <a:schemeClr val="lt1"/>
                </a:highlight>
              </a:defRPr>
            </a:lvl2pPr>
            <a:lvl3pPr indent="-317500" lvl="2" marL="1371600">
              <a:spcBef>
                <a:spcPts val="0"/>
              </a:spcBef>
              <a:spcAft>
                <a:spcPts val="0"/>
              </a:spcAft>
              <a:buClr>
                <a:schemeClr val="accent1"/>
              </a:buClr>
              <a:buSzPts val="1400"/>
              <a:buChar char="■"/>
              <a:defRPr>
                <a:solidFill>
                  <a:schemeClr val="accent1"/>
                </a:solidFill>
                <a:highlight>
                  <a:schemeClr val="lt1"/>
                </a:highlight>
              </a:defRPr>
            </a:lvl3pPr>
            <a:lvl4pPr indent="-317500" lvl="3" marL="1828800">
              <a:spcBef>
                <a:spcPts val="0"/>
              </a:spcBef>
              <a:spcAft>
                <a:spcPts val="0"/>
              </a:spcAft>
              <a:buClr>
                <a:schemeClr val="accent1"/>
              </a:buClr>
              <a:buSzPts val="1400"/>
              <a:buChar char="●"/>
              <a:defRPr>
                <a:solidFill>
                  <a:schemeClr val="accent1"/>
                </a:solidFill>
                <a:highlight>
                  <a:schemeClr val="lt1"/>
                </a:highlight>
              </a:defRPr>
            </a:lvl4pPr>
            <a:lvl5pPr indent="-317500" lvl="4" marL="2286000">
              <a:spcBef>
                <a:spcPts val="0"/>
              </a:spcBef>
              <a:spcAft>
                <a:spcPts val="0"/>
              </a:spcAft>
              <a:buClr>
                <a:schemeClr val="accent1"/>
              </a:buClr>
              <a:buSzPts val="1400"/>
              <a:buChar char="○"/>
              <a:defRPr>
                <a:solidFill>
                  <a:schemeClr val="accent1"/>
                </a:solidFill>
                <a:highlight>
                  <a:schemeClr val="lt1"/>
                </a:highlight>
              </a:defRPr>
            </a:lvl5pPr>
            <a:lvl6pPr indent="-317500" lvl="5" marL="2743200">
              <a:spcBef>
                <a:spcPts val="0"/>
              </a:spcBef>
              <a:spcAft>
                <a:spcPts val="0"/>
              </a:spcAft>
              <a:buClr>
                <a:schemeClr val="accent1"/>
              </a:buClr>
              <a:buSzPts val="1400"/>
              <a:buChar char="■"/>
              <a:defRPr>
                <a:solidFill>
                  <a:schemeClr val="accent1"/>
                </a:solidFill>
                <a:highlight>
                  <a:schemeClr val="lt1"/>
                </a:highlight>
              </a:defRPr>
            </a:lvl6pPr>
            <a:lvl7pPr indent="-317500" lvl="6" marL="3200400">
              <a:spcBef>
                <a:spcPts val="0"/>
              </a:spcBef>
              <a:spcAft>
                <a:spcPts val="0"/>
              </a:spcAft>
              <a:buClr>
                <a:schemeClr val="accent1"/>
              </a:buClr>
              <a:buSzPts val="1400"/>
              <a:buChar char="●"/>
              <a:defRPr>
                <a:solidFill>
                  <a:schemeClr val="accent1"/>
                </a:solidFill>
                <a:highlight>
                  <a:schemeClr val="lt1"/>
                </a:highlight>
              </a:defRPr>
            </a:lvl7pPr>
            <a:lvl8pPr indent="-317500" lvl="7" marL="3657600">
              <a:spcBef>
                <a:spcPts val="0"/>
              </a:spcBef>
              <a:spcAft>
                <a:spcPts val="0"/>
              </a:spcAft>
              <a:buClr>
                <a:schemeClr val="accent1"/>
              </a:buClr>
              <a:buSzPts val="1400"/>
              <a:buChar char="○"/>
              <a:defRPr>
                <a:solidFill>
                  <a:schemeClr val="accent1"/>
                </a:solidFill>
                <a:highlight>
                  <a:schemeClr val="lt1"/>
                </a:highlight>
              </a:defRPr>
            </a:lvl8pPr>
            <a:lvl9pPr indent="-317500" lvl="8" marL="4114800">
              <a:spcBef>
                <a:spcPts val="0"/>
              </a:spcBef>
              <a:spcAft>
                <a:spcPts val="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hyperlink" Target="https://developer.mozilla.org/en-US/docs/Web/API/WebSocket/WebSocket" TargetMode="External"/><Relationship Id="rId4" Type="http://schemas.openxmlformats.org/officeDocument/2006/relationships/hyperlink" Target="http://server.js"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github.com/homebrew-ec-foss/JamSesh"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7.gif"/><Relationship Id="rId4" Type="http://schemas.openxmlformats.org/officeDocument/2006/relationships/hyperlink" Target="https://github.com/AkagamiShankz007"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gif"/><Relationship Id="rId4" Type="http://schemas.openxmlformats.org/officeDocument/2006/relationships/image" Target="../media/image8.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3"/>
          <p:cNvSpPr txBox="1"/>
          <p:nvPr>
            <p:ph type="title"/>
          </p:nvPr>
        </p:nvSpPr>
        <p:spPr>
          <a:xfrm>
            <a:off x="272634" y="178341"/>
            <a:ext cx="4045200" cy="252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2780">
                <a:solidFill>
                  <a:schemeClr val="dk2"/>
                </a:solidFill>
                <a:latin typeface="Lora"/>
                <a:ea typeface="Lora"/>
                <a:cs typeface="Lora"/>
                <a:sym typeface="Lora"/>
              </a:rPr>
              <a:t>WEB SOCKETING - A HANDSHAKE TO TODAY'S COMMUNICATION</a:t>
            </a:r>
            <a:endParaRPr sz="2580">
              <a:solidFill>
                <a:schemeClr val="dk2"/>
              </a:solidFill>
              <a:latin typeface="Lora"/>
              <a:ea typeface="Lora"/>
              <a:cs typeface="Lora"/>
              <a:sym typeface="Lora"/>
            </a:endParaRPr>
          </a:p>
        </p:txBody>
      </p:sp>
      <p:sp>
        <p:nvSpPr>
          <p:cNvPr id="57" name="Google Shape;57;p13"/>
          <p:cNvSpPr txBox="1"/>
          <p:nvPr>
            <p:ph idx="1" type="subTitle"/>
          </p:nvPr>
        </p:nvSpPr>
        <p:spPr>
          <a:xfrm>
            <a:off x="265500" y="3531250"/>
            <a:ext cx="4045200" cy="1419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Fireside 26’</a:t>
            </a:r>
            <a:endParaRPr/>
          </a:p>
          <a:p>
            <a:pPr indent="0" lvl="0" marL="0" rtl="0" algn="ctr">
              <a:spcBef>
                <a:spcPts val="0"/>
              </a:spcBef>
              <a:spcAft>
                <a:spcPts val="0"/>
              </a:spcAft>
              <a:buNone/>
            </a:pPr>
            <a:r>
              <a:rPr lang="en"/>
              <a:t>Arjun D Kumar </a:t>
            </a:r>
            <a:br>
              <a:rPr lang="en"/>
            </a:br>
            <a:r>
              <a:rPr lang="en"/>
              <a:t>29.1.2026</a:t>
            </a:r>
            <a:endParaRPr/>
          </a:p>
        </p:txBody>
      </p:sp>
      <p:sp>
        <p:nvSpPr>
          <p:cNvPr id="58" name="Google Shape;58;p13"/>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1200"/>
              </a:spcAft>
              <a:buNone/>
            </a:pPr>
            <a:r>
              <a:t/>
            </a:r>
            <a:endParaRPr/>
          </a:p>
        </p:txBody>
      </p:sp>
      <p:pic>
        <p:nvPicPr>
          <p:cNvPr id="59" name="Google Shape;59;p13"/>
          <p:cNvPicPr preferRelativeResize="0"/>
          <p:nvPr/>
        </p:nvPicPr>
        <p:blipFill>
          <a:blip r:embed="rId3">
            <a:alphaModFix/>
          </a:blip>
          <a:stretch>
            <a:fillRect/>
          </a:stretch>
        </p:blipFill>
        <p:spPr>
          <a:xfrm>
            <a:off x="4939500" y="718966"/>
            <a:ext cx="3806600" cy="3662074"/>
          </a:xfrm>
          <a:prstGeom prst="rect">
            <a:avLst/>
          </a:prstGeom>
          <a:noFill/>
          <a:ln>
            <a:noFill/>
          </a:ln>
        </p:spPr>
      </p:pic>
      <p:sp>
        <p:nvSpPr>
          <p:cNvPr id="60" name="Google Shape;60;p13"/>
          <p:cNvSpPr txBox="1"/>
          <p:nvPr/>
        </p:nvSpPr>
        <p:spPr>
          <a:xfrm>
            <a:off x="4939500" y="4419175"/>
            <a:ext cx="2939100" cy="32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Habibi ket </a:t>
            </a:r>
            <a:endParaRPr sz="1800">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2"/>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Websockets! - how to use them in my project!</a:t>
            </a:r>
            <a:endParaRPr/>
          </a:p>
        </p:txBody>
      </p:sp>
      <p:sp>
        <p:nvSpPr>
          <p:cNvPr id="142" name="Google Shape;142;p22"/>
          <p:cNvSpPr txBox="1"/>
          <p:nvPr>
            <p:ph idx="1" type="body"/>
          </p:nvPr>
        </p:nvSpPr>
        <p:spPr>
          <a:xfrm>
            <a:off x="311700" y="1228675"/>
            <a:ext cx="3999900" cy="3340200"/>
          </a:xfrm>
          <a:prstGeom prst="rect">
            <a:avLst/>
          </a:prstGeom>
        </p:spPr>
        <p:txBody>
          <a:bodyPr anchorCtr="0" anchor="t" bIns="91425" lIns="91425" spcFirstLastPara="1" rIns="91425" wrap="square" tIns="91425">
            <a:normAutofit fontScale="92500" lnSpcReduction="20000"/>
          </a:bodyPr>
          <a:lstStyle/>
          <a:p>
            <a:pPr indent="0" lvl="0" marL="0" rtl="0" algn="l">
              <a:lnSpc>
                <a:spcPct val="135714"/>
              </a:lnSpc>
              <a:spcBef>
                <a:spcPts val="0"/>
              </a:spcBef>
              <a:spcAft>
                <a:spcPts val="0"/>
              </a:spcAft>
              <a:buNone/>
            </a:pPr>
            <a:r>
              <a:rPr b="1" lang="en" sz="2450" u="sng">
                <a:solidFill>
                  <a:srgbClr val="14202C"/>
                </a:solidFill>
                <a:highlight>
                  <a:schemeClr val="lt1"/>
                </a:highlight>
                <a:latin typeface="Amatic SC"/>
                <a:ea typeface="Amatic SC"/>
                <a:cs typeface="Amatic SC"/>
                <a:sym typeface="Amatic SC"/>
              </a:rPr>
              <a:t>Client.js</a:t>
            </a:r>
            <a:br>
              <a:rPr lang="en" sz="1250">
                <a:solidFill>
                  <a:srgbClr val="C6A0F6"/>
                </a:solidFill>
                <a:highlight>
                  <a:srgbClr val="1E2030"/>
                </a:highlight>
                <a:latin typeface="Courier New"/>
                <a:ea typeface="Courier New"/>
                <a:cs typeface="Courier New"/>
                <a:sym typeface="Courier New"/>
              </a:rPr>
            </a:br>
            <a:r>
              <a:rPr lang="en" sz="1250">
                <a:solidFill>
                  <a:srgbClr val="C6A0F6"/>
                </a:solidFill>
                <a:highlight>
                  <a:srgbClr val="1E2030"/>
                </a:highlight>
                <a:latin typeface="Courier New"/>
                <a:ea typeface="Courier New"/>
                <a:cs typeface="Courier New"/>
                <a:sym typeface="Courier New"/>
              </a:rPr>
              <a:t>const</a:t>
            </a:r>
            <a:r>
              <a:rPr lang="en" sz="1250">
                <a:solidFill>
                  <a:srgbClr val="CAD3F5"/>
                </a:solidFill>
                <a:highlight>
                  <a:srgbClr val="1E2030"/>
                </a:highlight>
                <a:latin typeface="Courier New"/>
                <a:ea typeface="Courier New"/>
                <a:cs typeface="Courier New"/>
                <a:sym typeface="Courier New"/>
              </a:rPr>
              <a:t> socket </a:t>
            </a:r>
            <a:r>
              <a:rPr lang="en" sz="1250">
                <a:solidFill>
                  <a:srgbClr val="8BD5CA"/>
                </a:solidFill>
                <a:highlight>
                  <a:srgbClr val="1E2030"/>
                </a:highlight>
                <a:latin typeface="Courier New"/>
                <a:ea typeface="Courier New"/>
                <a:cs typeface="Courier New"/>
                <a:sym typeface="Courier New"/>
              </a:rPr>
              <a:t>=</a:t>
            </a:r>
            <a:r>
              <a:rPr lang="en" sz="1250">
                <a:solidFill>
                  <a:srgbClr val="CAD3F5"/>
                </a:solidFill>
                <a:highlight>
                  <a:srgbClr val="1E2030"/>
                </a:highlight>
                <a:latin typeface="Courier New"/>
                <a:ea typeface="Courier New"/>
                <a:cs typeface="Courier New"/>
                <a:sym typeface="Courier New"/>
              </a:rPr>
              <a:t> </a:t>
            </a:r>
            <a:r>
              <a:rPr b="1" lang="en" sz="1250">
                <a:solidFill>
                  <a:srgbClr val="C6A0F6"/>
                </a:solidFill>
                <a:highlight>
                  <a:srgbClr val="1E2030"/>
                </a:highlight>
                <a:latin typeface="Courier New"/>
                <a:ea typeface="Courier New"/>
                <a:cs typeface="Courier New"/>
                <a:sym typeface="Courier New"/>
              </a:rPr>
              <a:t>new</a:t>
            </a:r>
            <a:r>
              <a:rPr lang="en" sz="1250">
                <a:solidFill>
                  <a:srgbClr val="CAD3F5"/>
                </a:solidFill>
                <a:highlight>
                  <a:srgbClr val="1E2030"/>
                </a:highlight>
                <a:latin typeface="Courier New"/>
                <a:ea typeface="Courier New"/>
                <a:cs typeface="Courier New"/>
                <a:sym typeface="Courier New"/>
              </a:rPr>
              <a:t> </a:t>
            </a:r>
            <a:r>
              <a:rPr i="1" lang="en" sz="1250">
                <a:solidFill>
                  <a:srgbClr val="8AADF4"/>
                </a:solidFill>
                <a:highlight>
                  <a:srgbClr val="1E2030"/>
                </a:highlight>
                <a:latin typeface="Courier New"/>
                <a:ea typeface="Courier New"/>
                <a:cs typeface="Courier New"/>
                <a:sym typeface="Courier New"/>
              </a:rPr>
              <a:t>WebSocket</a:t>
            </a:r>
            <a:r>
              <a:rPr lang="en" sz="1250">
                <a:solidFill>
                  <a:srgbClr val="CAD3F5"/>
                </a:solidFill>
                <a:highlight>
                  <a:srgbClr val="1E2030"/>
                </a:highlight>
                <a:latin typeface="Courier New"/>
                <a:ea typeface="Courier New"/>
                <a:cs typeface="Courier New"/>
                <a:sym typeface="Courier New"/>
              </a:rPr>
              <a:t>(</a:t>
            </a:r>
            <a:r>
              <a:rPr lang="en" sz="1250">
                <a:solidFill>
                  <a:srgbClr val="A6DA95"/>
                </a:solidFill>
                <a:highlight>
                  <a:srgbClr val="1E2030"/>
                </a:highlight>
                <a:latin typeface="Courier New"/>
                <a:ea typeface="Courier New"/>
                <a:cs typeface="Courier New"/>
                <a:sym typeface="Courier New"/>
              </a:rPr>
              <a:t>'ws://localhost:8080'</a:t>
            </a:r>
            <a:r>
              <a:rPr lang="en" sz="1250">
                <a:solidFill>
                  <a:srgbClr val="CAD3F5"/>
                </a:solidFill>
                <a:highlight>
                  <a:srgbClr val="1E2030"/>
                </a:highlight>
                <a:latin typeface="Courier New"/>
                <a:ea typeface="Courier New"/>
                <a:cs typeface="Courier New"/>
                <a:sym typeface="Courier New"/>
              </a:rPr>
              <a:t>)</a:t>
            </a:r>
            <a:r>
              <a:rPr lang="en" sz="1250">
                <a:solidFill>
                  <a:srgbClr val="939AB7"/>
                </a:solidFill>
                <a:highlight>
                  <a:srgbClr val="1E2030"/>
                </a:highlight>
                <a:latin typeface="Courier New"/>
                <a:ea typeface="Courier New"/>
                <a:cs typeface="Courier New"/>
                <a:sym typeface="Courier New"/>
              </a:rPr>
              <a:t>;</a:t>
            </a:r>
            <a:endParaRPr sz="1250">
              <a:solidFill>
                <a:srgbClr val="939AB7"/>
              </a:solidFill>
              <a:highlight>
                <a:srgbClr val="1E2030"/>
              </a:highlight>
              <a:latin typeface="Courier New"/>
              <a:ea typeface="Courier New"/>
              <a:cs typeface="Courier New"/>
              <a:sym typeface="Courier New"/>
            </a:endParaRPr>
          </a:p>
          <a:p>
            <a:pPr indent="0" lvl="0" marL="0" rtl="0" algn="l">
              <a:spcBef>
                <a:spcPts val="0"/>
              </a:spcBef>
              <a:spcAft>
                <a:spcPts val="0"/>
              </a:spcAft>
              <a:buNone/>
            </a:pPr>
            <a:r>
              <a:rPr lang="en" sz="1300">
                <a:solidFill>
                  <a:srgbClr val="14202C"/>
                </a:solidFill>
                <a:latin typeface="Courier New"/>
                <a:ea typeface="Courier New"/>
                <a:cs typeface="Courier New"/>
                <a:sym typeface="Courier New"/>
              </a:rPr>
              <a:t>Here we are basically calling the inbuilt websocket into a given URL</a:t>
            </a:r>
            <a:br>
              <a:rPr lang="en" sz="1300">
                <a:solidFill>
                  <a:srgbClr val="14202C"/>
                </a:solidFill>
                <a:latin typeface="Courier New"/>
                <a:ea typeface="Courier New"/>
                <a:cs typeface="Courier New"/>
                <a:sym typeface="Courier New"/>
              </a:rPr>
            </a:br>
            <a:br>
              <a:rPr lang="en" sz="1300">
                <a:solidFill>
                  <a:srgbClr val="14202C"/>
                </a:solidFill>
                <a:latin typeface="Courier New"/>
                <a:ea typeface="Courier New"/>
                <a:cs typeface="Courier New"/>
                <a:sym typeface="Courier New"/>
              </a:rPr>
            </a:br>
            <a:br>
              <a:rPr lang="en" sz="1300">
                <a:solidFill>
                  <a:srgbClr val="14202C"/>
                </a:solidFill>
                <a:latin typeface="Courier New"/>
                <a:ea typeface="Courier New"/>
                <a:cs typeface="Courier New"/>
                <a:sym typeface="Courier New"/>
              </a:rPr>
            </a:br>
            <a:r>
              <a:rPr lang="en" sz="1300">
                <a:solidFill>
                  <a:srgbClr val="14202C"/>
                </a:solidFill>
                <a:latin typeface="Courier New"/>
                <a:ea typeface="Courier New"/>
                <a:cs typeface="Courier New"/>
                <a:sym typeface="Courier New"/>
              </a:rPr>
              <a:t>Post the connection we use </a:t>
            </a:r>
            <a:endParaRPr sz="1300">
              <a:solidFill>
                <a:srgbClr val="14202C"/>
              </a:solidFill>
              <a:latin typeface="Courier New"/>
              <a:ea typeface="Courier New"/>
              <a:cs typeface="Courier New"/>
              <a:sym typeface="Courier New"/>
            </a:endParaRPr>
          </a:p>
          <a:p>
            <a:pPr indent="-304958" lvl="0" marL="457200" rtl="0" algn="l">
              <a:spcBef>
                <a:spcPts val="1200"/>
              </a:spcBef>
              <a:spcAft>
                <a:spcPts val="0"/>
              </a:spcAft>
              <a:buClr>
                <a:srgbClr val="14202C"/>
              </a:buClr>
              <a:buSzPct val="100000"/>
              <a:buFont typeface="Courier New"/>
              <a:buChar char="●"/>
            </a:pPr>
            <a:r>
              <a:rPr lang="en" sz="1300">
                <a:solidFill>
                  <a:srgbClr val="14202C"/>
                </a:solidFill>
                <a:latin typeface="Courier New"/>
                <a:ea typeface="Courier New"/>
                <a:cs typeface="Courier New"/>
                <a:sym typeface="Courier New"/>
              </a:rPr>
              <a:t>Onopen - displays a text on open</a:t>
            </a:r>
            <a:endParaRPr sz="1300">
              <a:solidFill>
                <a:srgbClr val="14202C"/>
              </a:solidFill>
              <a:latin typeface="Courier New"/>
              <a:ea typeface="Courier New"/>
              <a:cs typeface="Courier New"/>
              <a:sym typeface="Courier New"/>
            </a:endParaRPr>
          </a:p>
          <a:p>
            <a:pPr indent="-304958" lvl="0" marL="457200" rtl="0" algn="l">
              <a:spcBef>
                <a:spcPts val="0"/>
              </a:spcBef>
              <a:spcAft>
                <a:spcPts val="0"/>
              </a:spcAft>
              <a:buClr>
                <a:srgbClr val="14202C"/>
              </a:buClr>
              <a:buSzPct val="100000"/>
              <a:buFont typeface="Courier New"/>
              <a:buChar char="●"/>
            </a:pPr>
            <a:r>
              <a:rPr lang="en" sz="1300">
                <a:solidFill>
                  <a:srgbClr val="14202C"/>
                </a:solidFill>
                <a:latin typeface="Courier New"/>
                <a:ea typeface="Courier New"/>
                <a:cs typeface="Courier New"/>
                <a:sym typeface="Courier New"/>
              </a:rPr>
              <a:t>Onmessage - server sends a msg to the user</a:t>
            </a:r>
            <a:endParaRPr sz="1300">
              <a:solidFill>
                <a:srgbClr val="14202C"/>
              </a:solidFill>
              <a:latin typeface="Courier New"/>
              <a:ea typeface="Courier New"/>
              <a:cs typeface="Courier New"/>
              <a:sym typeface="Courier New"/>
            </a:endParaRPr>
          </a:p>
          <a:p>
            <a:pPr indent="-304958" lvl="0" marL="457200" rtl="0" algn="l">
              <a:spcBef>
                <a:spcPts val="0"/>
              </a:spcBef>
              <a:spcAft>
                <a:spcPts val="0"/>
              </a:spcAft>
              <a:buClr>
                <a:srgbClr val="14202C"/>
              </a:buClr>
              <a:buSzPct val="100000"/>
              <a:buFont typeface="Courier New"/>
              <a:buChar char="●"/>
            </a:pPr>
            <a:r>
              <a:rPr lang="en" sz="1300">
                <a:solidFill>
                  <a:srgbClr val="14202C"/>
                </a:solidFill>
                <a:latin typeface="Courier New"/>
                <a:ea typeface="Courier New"/>
                <a:cs typeface="Courier New"/>
                <a:sym typeface="Courier New"/>
              </a:rPr>
              <a:t>Onerror - displays error </a:t>
            </a:r>
            <a:endParaRPr sz="1300">
              <a:solidFill>
                <a:srgbClr val="14202C"/>
              </a:solidFill>
              <a:latin typeface="Courier New"/>
              <a:ea typeface="Courier New"/>
              <a:cs typeface="Courier New"/>
              <a:sym typeface="Courier New"/>
            </a:endParaRPr>
          </a:p>
          <a:p>
            <a:pPr indent="-304958" lvl="0" marL="457200" rtl="0" algn="l">
              <a:spcBef>
                <a:spcPts val="0"/>
              </a:spcBef>
              <a:spcAft>
                <a:spcPts val="0"/>
              </a:spcAft>
              <a:buClr>
                <a:srgbClr val="14202C"/>
              </a:buClr>
              <a:buSzPct val="100000"/>
              <a:buChar char="●"/>
            </a:pPr>
            <a:r>
              <a:rPr lang="en" sz="1300">
                <a:solidFill>
                  <a:srgbClr val="14202C"/>
                </a:solidFill>
                <a:latin typeface="Courier New"/>
                <a:ea typeface="Courier New"/>
                <a:cs typeface="Courier New"/>
                <a:sym typeface="Courier New"/>
              </a:rPr>
              <a:t>onclose. - displays a text on close</a:t>
            </a:r>
            <a:br>
              <a:rPr lang="en" sz="1300">
                <a:solidFill>
                  <a:srgbClr val="14202C"/>
                </a:solidFill>
                <a:latin typeface="Courier New"/>
                <a:ea typeface="Courier New"/>
                <a:cs typeface="Courier New"/>
                <a:sym typeface="Courier New"/>
              </a:rPr>
            </a:br>
            <a:br>
              <a:rPr lang="en" sz="1300">
                <a:solidFill>
                  <a:srgbClr val="14202C"/>
                </a:solidFill>
                <a:latin typeface="Courier New"/>
                <a:ea typeface="Courier New"/>
                <a:cs typeface="Courier New"/>
                <a:sym typeface="Courier New"/>
              </a:rPr>
            </a:br>
            <a:r>
              <a:rPr b="1" i="1" lang="en" sz="1300">
                <a:solidFill>
                  <a:srgbClr val="000000"/>
                </a:solidFill>
                <a:latin typeface="Courier New"/>
                <a:ea typeface="Courier New"/>
                <a:cs typeface="Courier New"/>
                <a:sym typeface="Courier New"/>
              </a:rPr>
              <a:t>Nice Tea : </a:t>
            </a:r>
            <a:r>
              <a:rPr b="1" i="1" lang="en" sz="1300" u="sng">
                <a:solidFill>
                  <a:srgbClr val="000000"/>
                </a:solidFill>
                <a:latin typeface="Courier New"/>
                <a:ea typeface="Courier New"/>
                <a:cs typeface="Courier New"/>
                <a:sym typeface="Courier New"/>
                <a:hlinkClick r:id="rId3">
                  <a:extLst>
                    <a:ext uri="{A12FA001-AC4F-418D-AE19-62706E023703}">
                      <ahyp:hlinkClr val="tx"/>
                    </a:ext>
                  </a:extLst>
                </a:hlinkClick>
              </a:rPr>
              <a:t>websockets</a:t>
            </a:r>
            <a:r>
              <a:rPr b="1" i="1" lang="en" sz="1300">
                <a:solidFill>
                  <a:srgbClr val="000000"/>
                </a:solidFill>
                <a:latin typeface="Courier New"/>
                <a:ea typeface="Courier New"/>
                <a:cs typeface="Courier New"/>
                <a:sym typeface="Courier New"/>
              </a:rPr>
              <a:t>!</a:t>
            </a:r>
            <a:endParaRPr b="1" i="1" sz="1300">
              <a:solidFill>
                <a:srgbClr val="000000"/>
              </a:solidFill>
              <a:latin typeface="Courier New"/>
              <a:ea typeface="Courier New"/>
              <a:cs typeface="Courier New"/>
              <a:sym typeface="Courier New"/>
            </a:endParaRPr>
          </a:p>
        </p:txBody>
      </p:sp>
      <p:sp>
        <p:nvSpPr>
          <p:cNvPr id="143" name="Google Shape;143;p22"/>
          <p:cNvSpPr txBox="1"/>
          <p:nvPr>
            <p:ph idx="2" type="body"/>
          </p:nvPr>
        </p:nvSpPr>
        <p:spPr>
          <a:xfrm>
            <a:off x="4832400" y="1228675"/>
            <a:ext cx="39999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100" u="sng">
                <a:solidFill>
                  <a:srgbClr val="14202C"/>
                </a:solidFill>
                <a:latin typeface="Amatic SC"/>
                <a:ea typeface="Amatic SC"/>
                <a:cs typeface="Amatic SC"/>
                <a:sym typeface="Amatic SC"/>
                <a:hlinkClick r:id="rId4">
                  <a:extLst>
                    <a:ext uri="{A12FA001-AC4F-418D-AE19-62706E023703}">
                      <ahyp:hlinkClr val="tx"/>
                    </a:ext>
                  </a:extLst>
                </a:hlinkClick>
              </a:rPr>
              <a:t>Server.js</a:t>
            </a:r>
            <a:br>
              <a:rPr b="1" lang="en" sz="2100" u="sng">
                <a:solidFill>
                  <a:srgbClr val="14202C"/>
                </a:solidFill>
                <a:latin typeface="Amatic SC"/>
                <a:ea typeface="Amatic SC"/>
                <a:cs typeface="Amatic SC"/>
                <a:sym typeface="Amatic SC"/>
              </a:rPr>
            </a:br>
            <a:r>
              <a:rPr lang="en" sz="950">
                <a:solidFill>
                  <a:srgbClr val="C6A0F6"/>
                </a:solidFill>
                <a:highlight>
                  <a:srgbClr val="1E2030"/>
                </a:highlight>
                <a:latin typeface="Courier New"/>
                <a:ea typeface="Courier New"/>
                <a:cs typeface="Courier New"/>
                <a:sym typeface="Courier New"/>
              </a:rPr>
              <a:t>const</a:t>
            </a:r>
            <a:r>
              <a:rPr lang="en" sz="950">
                <a:solidFill>
                  <a:srgbClr val="CAD3F5"/>
                </a:solidFill>
                <a:highlight>
                  <a:srgbClr val="1E2030"/>
                </a:highlight>
                <a:latin typeface="Courier New"/>
                <a:ea typeface="Courier New"/>
                <a:cs typeface="Courier New"/>
                <a:sym typeface="Courier New"/>
              </a:rPr>
              <a:t> WebSocket </a:t>
            </a:r>
            <a:r>
              <a:rPr lang="en" sz="950">
                <a:solidFill>
                  <a:srgbClr val="8BD5CA"/>
                </a:solidFill>
                <a:highlight>
                  <a:srgbClr val="1E2030"/>
                </a:highlight>
                <a:latin typeface="Courier New"/>
                <a:ea typeface="Courier New"/>
                <a:cs typeface="Courier New"/>
                <a:sym typeface="Courier New"/>
              </a:rPr>
              <a:t>=</a:t>
            </a:r>
            <a:r>
              <a:rPr lang="en" sz="950">
                <a:solidFill>
                  <a:srgbClr val="CAD3F5"/>
                </a:solidFill>
                <a:highlight>
                  <a:srgbClr val="1E2030"/>
                </a:highlight>
                <a:latin typeface="Courier New"/>
                <a:ea typeface="Courier New"/>
                <a:cs typeface="Courier New"/>
                <a:sym typeface="Courier New"/>
              </a:rPr>
              <a:t> </a:t>
            </a:r>
            <a:r>
              <a:rPr i="1" lang="en" sz="950">
                <a:solidFill>
                  <a:srgbClr val="8AADF4"/>
                </a:solidFill>
                <a:highlight>
                  <a:srgbClr val="1E2030"/>
                </a:highlight>
                <a:latin typeface="Courier New"/>
                <a:ea typeface="Courier New"/>
                <a:cs typeface="Courier New"/>
                <a:sym typeface="Courier New"/>
              </a:rPr>
              <a:t>require</a:t>
            </a:r>
            <a:r>
              <a:rPr lang="en" sz="950">
                <a:solidFill>
                  <a:srgbClr val="CAD3F5"/>
                </a:solidFill>
                <a:highlight>
                  <a:srgbClr val="1E2030"/>
                </a:highlight>
                <a:latin typeface="Courier New"/>
                <a:ea typeface="Courier New"/>
                <a:cs typeface="Courier New"/>
                <a:sym typeface="Courier New"/>
              </a:rPr>
              <a:t>(</a:t>
            </a:r>
            <a:r>
              <a:rPr lang="en" sz="950">
                <a:solidFill>
                  <a:srgbClr val="A6DA95"/>
                </a:solidFill>
                <a:highlight>
                  <a:srgbClr val="1E2030"/>
                </a:highlight>
                <a:latin typeface="Courier New"/>
                <a:ea typeface="Courier New"/>
                <a:cs typeface="Courier New"/>
                <a:sym typeface="Courier New"/>
              </a:rPr>
              <a:t>'ws'</a:t>
            </a:r>
            <a:r>
              <a:rPr lang="en" sz="950">
                <a:solidFill>
                  <a:srgbClr val="CAD3F5"/>
                </a:solidFill>
                <a:highlight>
                  <a:srgbClr val="1E2030"/>
                </a:highlight>
                <a:latin typeface="Courier New"/>
                <a:ea typeface="Courier New"/>
                <a:cs typeface="Courier New"/>
                <a:sym typeface="Courier New"/>
              </a:rPr>
              <a:t>)</a:t>
            </a:r>
            <a:r>
              <a:rPr lang="en" sz="950">
                <a:solidFill>
                  <a:srgbClr val="939AB7"/>
                </a:solidFill>
                <a:highlight>
                  <a:srgbClr val="1E2030"/>
                </a:highlight>
                <a:latin typeface="Courier New"/>
                <a:ea typeface="Courier New"/>
                <a:cs typeface="Courier New"/>
                <a:sym typeface="Courier New"/>
              </a:rPr>
              <a:t>;</a:t>
            </a:r>
            <a:endParaRPr sz="950">
              <a:solidFill>
                <a:srgbClr val="939AB7"/>
              </a:solidFill>
              <a:highlight>
                <a:srgbClr val="1E2030"/>
              </a:highlight>
              <a:latin typeface="Courier New"/>
              <a:ea typeface="Courier New"/>
              <a:cs typeface="Courier New"/>
              <a:sym typeface="Courier New"/>
            </a:endParaRPr>
          </a:p>
          <a:p>
            <a:pPr indent="0" lvl="0" marL="0" rtl="0" algn="l">
              <a:spcBef>
                <a:spcPts val="1200"/>
              </a:spcBef>
              <a:spcAft>
                <a:spcPts val="0"/>
              </a:spcAft>
              <a:buNone/>
            </a:pPr>
            <a:r>
              <a:rPr lang="en" sz="950">
                <a:solidFill>
                  <a:srgbClr val="C6A0F6"/>
                </a:solidFill>
                <a:highlight>
                  <a:srgbClr val="1E2030"/>
                </a:highlight>
                <a:latin typeface="Courier New"/>
                <a:ea typeface="Courier New"/>
                <a:cs typeface="Courier New"/>
                <a:sym typeface="Courier New"/>
              </a:rPr>
              <a:t>const</a:t>
            </a:r>
            <a:r>
              <a:rPr lang="en" sz="950">
                <a:solidFill>
                  <a:srgbClr val="CAD3F5"/>
                </a:solidFill>
                <a:highlight>
                  <a:srgbClr val="1E2030"/>
                </a:highlight>
                <a:latin typeface="Courier New"/>
                <a:ea typeface="Courier New"/>
                <a:cs typeface="Courier New"/>
                <a:sym typeface="Courier New"/>
              </a:rPr>
              <a:t> server </a:t>
            </a:r>
            <a:r>
              <a:rPr lang="en" sz="950">
                <a:solidFill>
                  <a:srgbClr val="8BD5CA"/>
                </a:solidFill>
                <a:highlight>
                  <a:srgbClr val="1E2030"/>
                </a:highlight>
                <a:latin typeface="Courier New"/>
                <a:ea typeface="Courier New"/>
                <a:cs typeface="Courier New"/>
                <a:sym typeface="Courier New"/>
              </a:rPr>
              <a:t>=</a:t>
            </a:r>
            <a:r>
              <a:rPr lang="en" sz="950">
                <a:solidFill>
                  <a:srgbClr val="CAD3F5"/>
                </a:solidFill>
                <a:highlight>
                  <a:srgbClr val="1E2030"/>
                </a:highlight>
                <a:latin typeface="Courier New"/>
                <a:ea typeface="Courier New"/>
                <a:cs typeface="Courier New"/>
                <a:sym typeface="Courier New"/>
              </a:rPr>
              <a:t> </a:t>
            </a:r>
            <a:r>
              <a:rPr b="1" lang="en" sz="950">
                <a:solidFill>
                  <a:srgbClr val="C6A0F6"/>
                </a:solidFill>
                <a:highlight>
                  <a:srgbClr val="1E2030"/>
                </a:highlight>
                <a:latin typeface="Courier New"/>
                <a:ea typeface="Courier New"/>
                <a:cs typeface="Courier New"/>
                <a:sym typeface="Courier New"/>
              </a:rPr>
              <a:t>new</a:t>
            </a:r>
            <a:r>
              <a:rPr lang="en" sz="950">
                <a:solidFill>
                  <a:srgbClr val="CAD3F5"/>
                </a:solidFill>
                <a:highlight>
                  <a:srgbClr val="1E2030"/>
                </a:highlight>
                <a:latin typeface="Courier New"/>
                <a:ea typeface="Courier New"/>
                <a:cs typeface="Courier New"/>
                <a:sym typeface="Courier New"/>
              </a:rPr>
              <a:t> WebSocket</a:t>
            </a:r>
            <a:r>
              <a:rPr lang="en" sz="950">
                <a:solidFill>
                  <a:srgbClr val="8BD5CA"/>
                </a:solidFill>
                <a:highlight>
                  <a:srgbClr val="1E2030"/>
                </a:highlight>
                <a:latin typeface="Courier New"/>
                <a:ea typeface="Courier New"/>
                <a:cs typeface="Courier New"/>
                <a:sym typeface="Courier New"/>
              </a:rPr>
              <a:t>.</a:t>
            </a:r>
            <a:r>
              <a:rPr i="1" lang="en" sz="950">
                <a:solidFill>
                  <a:srgbClr val="8AADF4"/>
                </a:solidFill>
                <a:highlight>
                  <a:srgbClr val="1E2030"/>
                </a:highlight>
                <a:latin typeface="Courier New"/>
                <a:ea typeface="Courier New"/>
                <a:cs typeface="Courier New"/>
                <a:sym typeface="Courier New"/>
              </a:rPr>
              <a:t>Server</a:t>
            </a:r>
            <a:r>
              <a:rPr lang="en" sz="950">
                <a:solidFill>
                  <a:srgbClr val="CAD3F5"/>
                </a:solidFill>
                <a:highlight>
                  <a:srgbClr val="1E2030"/>
                </a:highlight>
                <a:latin typeface="Courier New"/>
                <a:ea typeface="Courier New"/>
                <a:cs typeface="Courier New"/>
                <a:sym typeface="Courier New"/>
              </a:rPr>
              <a:t>(</a:t>
            </a:r>
            <a:r>
              <a:rPr lang="en" sz="950">
                <a:solidFill>
                  <a:srgbClr val="939AB7"/>
                </a:solidFill>
                <a:highlight>
                  <a:srgbClr val="1E2030"/>
                </a:highlight>
                <a:latin typeface="Courier New"/>
                <a:ea typeface="Courier New"/>
                <a:cs typeface="Courier New"/>
                <a:sym typeface="Courier New"/>
              </a:rPr>
              <a:t>{</a:t>
            </a:r>
            <a:r>
              <a:rPr lang="en" sz="950">
                <a:solidFill>
                  <a:srgbClr val="CAD3F5"/>
                </a:solidFill>
                <a:highlight>
                  <a:srgbClr val="1E2030"/>
                </a:highlight>
                <a:latin typeface="Courier New"/>
                <a:ea typeface="Courier New"/>
                <a:cs typeface="Courier New"/>
                <a:sym typeface="Courier New"/>
              </a:rPr>
              <a:t>port</a:t>
            </a:r>
            <a:r>
              <a:rPr lang="en" sz="950">
                <a:solidFill>
                  <a:srgbClr val="8BD5CA"/>
                </a:solidFill>
                <a:highlight>
                  <a:srgbClr val="1E2030"/>
                </a:highlight>
                <a:latin typeface="Courier New"/>
                <a:ea typeface="Courier New"/>
                <a:cs typeface="Courier New"/>
                <a:sym typeface="Courier New"/>
              </a:rPr>
              <a:t>:</a:t>
            </a:r>
            <a:r>
              <a:rPr lang="en" sz="950">
                <a:solidFill>
                  <a:srgbClr val="F5A97F"/>
                </a:solidFill>
                <a:highlight>
                  <a:srgbClr val="1E2030"/>
                </a:highlight>
                <a:latin typeface="Courier New"/>
                <a:ea typeface="Courier New"/>
                <a:cs typeface="Courier New"/>
                <a:sym typeface="Courier New"/>
              </a:rPr>
              <a:t>8080</a:t>
            </a:r>
            <a:r>
              <a:rPr lang="en" sz="950">
                <a:solidFill>
                  <a:srgbClr val="939AB7"/>
                </a:solidFill>
                <a:highlight>
                  <a:srgbClr val="1E2030"/>
                </a:highlight>
                <a:latin typeface="Courier New"/>
                <a:ea typeface="Courier New"/>
                <a:cs typeface="Courier New"/>
                <a:sym typeface="Courier New"/>
              </a:rPr>
              <a:t>}</a:t>
            </a:r>
            <a:r>
              <a:rPr lang="en" sz="950">
                <a:solidFill>
                  <a:srgbClr val="CAD3F5"/>
                </a:solidFill>
                <a:highlight>
                  <a:srgbClr val="1E2030"/>
                </a:highlight>
                <a:latin typeface="Courier New"/>
                <a:ea typeface="Courier New"/>
                <a:cs typeface="Courier New"/>
                <a:sym typeface="Courier New"/>
              </a:rPr>
              <a:t>)</a:t>
            </a:r>
            <a:r>
              <a:rPr lang="en" sz="950">
                <a:solidFill>
                  <a:srgbClr val="939AB7"/>
                </a:solidFill>
                <a:highlight>
                  <a:srgbClr val="1E2030"/>
                </a:highlight>
                <a:latin typeface="Courier New"/>
                <a:ea typeface="Courier New"/>
                <a:cs typeface="Courier New"/>
                <a:sym typeface="Courier New"/>
              </a:rPr>
              <a:t>;</a:t>
            </a:r>
            <a:endParaRPr sz="950">
              <a:solidFill>
                <a:srgbClr val="939AB7"/>
              </a:solidFill>
              <a:highlight>
                <a:srgbClr val="1E2030"/>
              </a:highlight>
              <a:latin typeface="Courier New"/>
              <a:ea typeface="Courier New"/>
              <a:cs typeface="Courier New"/>
              <a:sym typeface="Courier New"/>
            </a:endParaRPr>
          </a:p>
          <a:p>
            <a:pPr indent="0" lvl="0" marL="0" rtl="0" algn="l">
              <a:spcBef>
                <a:spcPts val="1200"/>
              </a:spcBef>
              <a:spcAft>
                <a:spcPts val="0"/>
              </a:spcAft>
              <a:buNone/>
            </a:pPr>
            <a:r>
              <a:rPr lang="en" sz="1050">
                <a:solidFill>
                  <a:srgbClr val="14202C"/>
                </a:solidFill>
                <a:highlight>
                  <a:schemeClr val="lt1"/>
                </a:highlight>
                <a:latin typeface="Courier New"/>
                <a:ea typeface="Courier New"/>
                <a:cs typeface="Courier New"/>
                <a:sym typeface="Courier New"/>
              </a:rPr>
              <a:t>Here we are calling the “ws” the websocket library along with starting the server port to handle requests!</a:t>
            </a:r>
            <a:br>
              <a:rPr lang="en" sz="1050">
                <a:solidFill>
                  <a:srgbClr val="14202C"/>
                </a:solidFill>
                <a:highlight>
                  <a:schemeClr val="lt1"/>
                </a:highlight>
                <a:latin typeface="Courier New"/>
                <a:ea typeface="Courier New"/>
                <a:cs typeface="Courier New"/>
                <a:sym typeface="Courier New"/>
              </a:rPr>
            </a:br>
            <a:br>
              <a:rPr lang="en" sz="1050">
                <a:solidFill>
                  <a:srgbClr val="14202C"/>
                </a:solidFill>
                <a:highlight>
                  <a:schemeClr val="lt1"/>
                </a:highlight>
                <a:latin typeface="Courier New"/>
                <a:ea typeface="Courier New"/>
                <a:cs typeface="Courier New"/>
                <a:sym typeface="Courier New"/>
              </a:rPr>
            </a:br>
            <a:r>
              <a:rPr lang="en" sz="1050">
                <a:solidFill>
                  <a:srgbClr val="14202C"/>
                </a:solidFill>
                <a:highlight>
                  <a:schemeClr val="lt1"/>
                </a:highlight>
                <a:latin typeface="Courier New"/>
                <a:ea typeface="Courier New"/>
                <a:cs typeface="Courier New"/>
                <a:sym typeface="Courier New"/>
              </a:rPr>
              <a:t>Following which we use .on , .send commands to communicate </a:t>
            </a:r>
            <a:endParaRPr sz="1050">
              <a:solidFill>
                <a:srgbClr val="14202C"/>
              </a:solidFill>
              <a:highlight>
                <a:schemeClr val="lt1"/>
              </a:highlight>
              <a:latin typeface="Courier New"/>
              <a:ea typeface="Courier New"/>
              <a:cs typeface="Courier New"/>
              <a:sym typeface="Courier New"/>
            </a:endParaRPr>
          </a:p>
          <a:p>
            <a:pPr indent="0" lvl="0" marL="0" rtl="0" algn="l">
              <a:spcBef>
                <a:spcPts val="1200"/>
              </a:spcBef>
              <a:spcAft>
                <a:spcPts val="1200"/>
              </a:spcAft>
              <a:buNone/>
            </a:pPr>
            <a:r>
              <a:t/>
            </a:r>
            <a:endParaRPr b="1" sz="2100" u="sng">
              <a:solidFill>
                <a:srgbClr val="14202C"/>
              </a:solidFill>
              <a:latin typeface="Amatic SC"/>
              <a:ea typeface="Amatic SC"/>
              <a:cs typeface="Amatic SC"/>
              <a:sym typeface="Amatic SC"/>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3"/>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WEBRTC AND SOCKET.IO - BASE TO CHAT-APP AND JAMSESH</a:t>
            </a:r>
            <a:endParaRPr/>
          </a:p>
        </p:txBody>
      </p:sp>
      <p:sp>
        <p:nvSpPr>
          <p:cNvPr id="149" name="Google Shape;149;p23"/>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rgbClr val="14202C"/>
                </a:solidFill>
                <a:latin typeface="Courier New"/>
                <a:ea typeface="Courier New"/>
                <a:cs typeface="Courier New"/>
                <a:sym typeface="Courier New"/>
              </a:rPr>
              <a:t>Webrtc :</a:t>
            </a:r>
            <a:r>
              <a:rPr b="1" lang="en" sz="1200" u="sng">
                <a:solidFill>
                  <a:schemeClr val="hlink"/>
                </a:solidFill>
                <a:latin typeface="Courier New"/>
                <a:ea typeface="Courier New"/>
                <a:cs typeface="Courier New"/>
                <a:sym typeface="Courier New"/>
                <a:hlinkClick r:id="rId3"/>
              </a:rPr>
              <a:t>JamSesh</a:t>
            </a:r>
            <a:r>
              <a:rPr lang="en" sz="1200">
                <a:solidFill>
                  <a:srgbClr val="14202C"/>
                </a:solidFill>
                <a:latin typeface="Courier New"/>
                <a:ea typeface="Courier New"/>
                <a:cs typeface="Courier New"/>
                <a:sym typeface="Courier New"/>
              </a:rPr>
              <a:t> is a real-time, multi-device audio streaming app built with WebRTC. One device acts as the master and streams audio, while other devices as clients can join at any time and hear the same audio in perfect sync whether in the same room (to create a speaker-like effect) or across the internet. The core focus is on achieving minimal latency for a seamless, synchronized listening experience.</a:t>
            </a:r>
            <a:br>
              <a:rPr lang="en" sz="1200">
                <a:solidFill>
                  <a:srgbClr val="14202C"/>
                </a:solidFill>
                <a:latin typeface="Courier New"/>
                <a:ea typeface="Courier New"/>
                <a:cs typeface="Courier New"/>
                <a:sym typeface="Courier New"/>
              </a:rPr>
            </a:br>
            <a:br>
              <a:rPr lang="en" sz="1200">
                <a:solidFill>
                  <a:srgbClr val="14202C"/>
                </a:solidFill>
                <a:latin typeface="Courier New"/>
                <a:ea typeface="Courier New"/>
                <a:cs typeface="Courier New"/>
                <a:sym typeface="Courier New"/>
              </a:rPr>
            </a:br>
            <a:r>
              <a:rPr lang="en" sz="1200">
                <a:solidFill>
                  <a:srgbClr val="14202C"/>
                </a:solidFill>
                <a:latin typeface="Courier New"/>
                <a:ea typeface="Courier New"/>
                <a:cs typeface="Courier New"/>
                <a:sym typeface="Courier New"/>
              </a:rPr>
              <a:t>Socket.io : It is a </a:t>
            </a:r>
            <a:r>
              <a:rPr lang="en" sz="1200">
                <a:solidFill>
                  <a:srgbClr val="14202C"/>
                </a:solidFill>
                <a:latin typeface="Courier New"/>
                <a:ea typeface="Courier New"/>
                <a:cs typeface="Courier New"/>
                <a:sym typeface="Courier New"/>
              </a:rPr>
              <a:t>library</a:t>
            </a:r>
            <a:r>
              <a:rPr lang="en" sz="1200">
                <a:solidFill>
                  <a:srgbClr val="14202C"/>
                </a:solidFill>
                <a:latin typeface="Courier New"/>
                <a:ea typeface="Courier New"/>
                <a:cs typeface="Courier New"/>
                <a:sym typeface="Courier New"/>
              </a:rPr>
              <a:t> that uses and is based off of websockets , say socketio is a luxury car and the engine for it is websockets!</a:t>
            </a:r>
            <a:br>
              <a:rPr lang="en" sz="1200">
                <a:solidFill>
                  <a:srgbClr val="14202C"/>
                </a:solidFill>
                <a:latin typeface="Courier New"/>
                <a:ea typeface="Courier New"/>
                <a:cs typeface="Courier New"/>
                <a:sym typeface="Courier New"/>
              </a:rPr>
            </a:br>
            <a:br>
              <a:rPr lang="en" sz="1200">
                <a:solidFill>
                  <a:srgbClr val="14202C"/>
                </a:solidFill>
                <a:latin typeface="Courier New"/>
                <a:ea typeface="Courier New"/>
                <a:cs typeface="Courier New"/>
                <a:sym typeface="Courier New"/>
              </a:rPr>
            </a:br>
            <a:r>
              <a:rPr lang="en" sz="1200">
                <a:solidFill>
                  <a:srgbClr val="14202C"/>
                </a:solidFill>
                <a:latin typeface="Courier New"/>
                <a:ea typeface="Courier New"/>
                <a:cs typeface="Courier New"/>
                <a:sym typeface="Courier New"/>
              </a:rPr>
              <a:t>WebRTC</a:t>
            </a:r>
            <a:r>
              <a:rPr lang="en" sz="1200">
                <a:solidFill>
                  <a:srgbClr val="000000"/>
                </a:solidFill>
                <a:latin typeface="Courier New"/>
                <a:ea typeface="Courier New"/>
                <a:cs typeface="Courier New"/>
                <a:sym typeface="Courier New"/>
              </a:rPr>
              <a:t> and Socket.IO are both real-time technologies but serve different purposes: WebRTC enables direct peer-to-peer (P2P) audio/video/data streaming with ultra-low latency, while Socket.IO (built on WebSockets) provides reliable, bidirectional, client-server communication. WebRTC is ideal for video conferencing, while Socket.IO excels at chat apps or collaborative tools</a:t>
            </a:r>
            <a:endParaRPr sz="1200">
              <a:solidFill>
                <a:srgbClr val="000000"/>
              </a:solidFill>
              <a:latin typeface="Courier New"/>
              <a:ea typeface="Courier New"/>
              <a:cs typeface="Courier New"/>
              <a:sym typeface="Courier New"/>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4"/>
          <p:cNvSpPr txBox="1"/>
          <p:nvPr>
            <p:ph type="title"/>
          </p:nvPr>
        </p:nvSpPr>
        <p:spPr>
          <a:xfrm>
            <a:off x="303150" y="1329475"/>
            <a:ext cx="8537700" cy="748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THANK YOUUUUUUUUUUU</a:t>
            </a:r>
            <a:endParaRPr/>
          </a:p>
        </p:txBody>
      </p:sp>
      <p:pic>
        <p:nvPicPr>
          <p:cNvPr id="155" name="Google Shape;155;p24" title="praying-cat.gif"/>
          <p:cNvPicPr preferRelativeResize="0"/>
          <p:nvPr/>
        </p:nvPicPr>
        <p:blipFill>
          <a:blip r:embed="rId3">
            <a:alphaModFix/>
          </a:blip>
          <a:stretch>
            <a:fillRect/>
          </a:stretch>
        </p:blipFill>
        <p:spPr>
          <a:xfrm>
            <a:off x="3384050" y="2291700"/>
            <a:ext cx="1901657" cy="1940625"/>
          </a:xfrm>
          <a:prstGeom prst="rect">
            <a:avLst/>
          </a:prstGeom>
          <a:noFill/>
          <a:ln>
            <a:noFill/>
          </a:ln>
        </p:spPr>
      </p:pic>
      <p:sp>
        <p:nvSpPr>
          <p:cNvPr id="156" name="Google Shape;156;p24"/>
          <p:cNvSpPr txBox="1"/>
          <p:nvPr/>
        </p:nvSpPr>
        <p:spPr>
          <a:xfrm>
            <a:off x="3391700" y="4502175"/>
            <a:ext cx="2431800" cy="36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u="sng">
                <a:solidFill>
                  <a:schemeClr val="hlink"/>
                </a:solidFill>
                <a:latin typeface="Source Code Pro"/>
                <a:ea typeface="Source Code Pro"/>
                <a:cs typeface="Source Code Pro"/>
                <a:sym typeface="Source Code Pro"/>
                <a:hlinkClick r:id="rId4"/>
              </a:rPr>
              <a:t>Shhh……checkThisOut</a:t>
            </a:r>
            <a:endParaRPr sz="1500">
              <a:solidFill>
                <a:schemeClr val="dk2"/>
              </a:solidFill>
              <a:latin typeface="Source Code Pro"/>
              <a:ea typeface="Source Code Pro"/>
              <a:cs typeface="Source Code Pro"/>
              <a:sym typeface="Source Code Pr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Hmmm , whats a websocket!?</a:t>
            </a:r>
            <a:endParaRPr/>
          </a:p>
        </p:txBody>
      </p:sp>
      <p:sp>
        <p:nvSpPr>
          <p:cNvPr id="66" name="Google Shape;66;p14"/>
          <p:cNvSpPr txBox="1"/>
          <p:nvPr>
            <p:ph idx="1" type="body"/>
          </p:nvPr>
        </p:nvSpPr>
        <p:spPr>
          <a:xfrm>
            <a:off x="311700" y="1152475"/>
            <a:ext cx="5019300" cy="39267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650">
                <a:solidFill>
                  <a:schemeClr val="accent1"/>
                </a:solidFill>
                <a:highlight>
                  <a:schemeClr val="lt1"/>
                </a:highlight>
                <a:latin typeface="Courier New"/>
                <a:ea typeface="Courier New"/>
                <a:cs typeface="Courier New"/>
                <a:sym typeface="Courier New"/>
              </a:rPr>
              <a:t>In theory , Websockets are used in systems , where we need to display data in real time and with low latency , what kind of systems are these used , well u could say in things like a chat application (like whatsapp and instagram) , game leaderboard..basically anything which needs a constant communication between a user/client and a server!</a:t>
            </a:r>
            <a:endParaRPr sz="1650">
              <a:solidFill>
                <a:schemeClr val="accent1"/>
              </a:solidFill>
              <a:highlight>
                <a:schemeClr val="lt1"/>
              </a:highlight>
              <a:latin typeface="Courier New"/>
              <a:ea typeface="Courier New"/>
              <a:cs typeface="Courier New"/>
              <a:sym typeface="Courier New"/>
            </a:endParaRPr>
          </a:p>
          <a:p>
            <a:pPr indent="0" lvl="0" marL="0" rtl="0" algn="l">
              <a:spcBef>
                <a:spcPts val="0"/>
              </a:spcBef>
              <a:spcAft>
                <a:spcPts val="1200"/>
              </a:spcAft>
              <a:buNone/>
            </a:pPr>
            <a:r>
              <a:t/>
            </a:r>
            <a:endParaRPr sz="1300">
              <a:latin typeface="Courier New"/>
              <a:ea typeface="Courier New"/>
              <a:cs typeface="Courier New"/>
              <a:sym typeface="Courier New"/>
            </a:endParaRPr>
          </a:p>
        </p:txBody>
      </p:sp>
      <p:pic>
        <p:nvPicPr>
          <p:cNvPr id="67" name="Google Shape;67;p14"/>
          <p:cNvPicPr preferRelativeResize="0"/>
          <p:nvPr/>
        </p:nvPicPr>
        <p:blipFill>
          <a:blip r:embed="rId3">
            <a:alphaModFix/>
          </a:blip>
          <a:stretch>
            <a:fillRect/>
          </a:stretch>
        </p:blipFill>
        <p:spPr>
          <a:xfrm>
            <a:off x="6291225" y="1152475"/>
            <a:ext cx="2114550" cy="2105025"/>
          </a:xfrm>
          <a:prstGeom prst="rect">
            <a:avLst/>
          </a:prstGeom>
          <a:noFill/>
          <a:ln>
            <a:noFill/>
          </a:ln>
        </p:spPr>
      </p:pic>
      <p:sp>
        <p:nvSpPr>
          <p:cNvPr id="68" name="Google Shape;68;p14"/>
          <p:cNvSpPr txBox="1"/>
          <p:nvPr/>
        </p:nvSpPr>
        <p:spPr>
          <a:xfrm>
            <a:off x="5868625" y="3318375"/>
            <a:ext cx="2963700" cy="38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dk2"/>
                </a:solidFill>
                <a:latin typeface="Source Code Pro"/>
                <a:ea typeface="Source Code Pro"/>
                <a:cs typeface="Source Code Pro"/>
                <a:sym typeface="Source Code Pro"/>
              </a:rPr>
              <a:t>(i too had the same reaction as catto!)</a:t>
            </a:r>
            <a:endParaRPr sz="800">
              <a:solidFill>
                <a:schemeClr val="dk2"/>
              </a:solidFill>
              <a:latin typeface="Source Code Pro"/>
              <a:ea typeface="Source Code Pro"/>
              <a:cs typeface="Source Code Pro"/>
              <a:sym typeface="Source Code Pr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4422"/>
              <a:t>HTTP : </a:t>
            </a:r>
            <a:r>
              <a:rPr lang="en" sz="4422"/>
              <a:t>HYPERTEXT</a:t>
            </a:r>
            <a:r>
              <a:rPr lang="en" sz="4422"/>
              <a:t> TRANSFER PROTOCOL?? tcp!!???</a:t>
            </a:r>
            <a:endParaRPr sz="4422"/>
          </a:p>
        </p:txBody>
      </p:sp>
      <p:sp>
        <p:nvSpPr>
          <p:cNvPr id="74" name="Google Shape;74;p15"/>
          <p:cNvSpPr txBox="1"/>
          <p:nvPr>
            <p:ph idx="1" type="body"/>
          </p:nvPr>
        </p:nvSpPr>
        <p:spPr>
          <a:xfrm>
            <a:off x="311700" y="1228675"/>
            <a:ext cx="4896300" cy="3748800"/>
          </a:xfrm>
          <a:prstGeom prst="rect">
            <a:avLst/>
          </a:prstGeom>
        </p:spPr>
        <p:txBody>
          <a:bodyPr anchorCtr="0" anchor="t" bIns="91425" lIns="91425" spcFirstLastPara="1" rIns="91425" wrap="square" tIns="91425">
            <a:normAutofit fontScale="25000" lnSpcReduction="20000"/>
          </a:bodyPr>
          <a:lstStyle/>
          <a:p>
            <a:pPr indent="0" lvl="0" marL="0" rtl="0" algn="l">
              <a:lnSpc>
                <a:spcPct val="135714"/>
              </a:lnSpc>
              <a:spcBef>
                <a:spcPts val="0"/>
              </a:spcBef>
              <a:spcAft>
                <a:spcPts val="0"/>
              </a:spcAft>
              <a:buNone/>
            </a:pPr>
            <a:r>
              <a:rPr lang="en" sz="4985">
                <a:solidFill>
                  <a:schemeClr val="accent1"/>
                </a:solidFill>
                <a:highlight>
                  <a:schemeClr val="lt1"/>
                </a:highlight>
                <a:latin typeface="Courier New"/>
                <a:ea typeface="Courier New"/>
                <a:cs typeface="Courier New"/>
                <a:sym typeface="Courier New"/>
              </a:rPr>
              <a:t>http stands for hypertext transfer protocol , popularly called as the language of the web . Its basically a request response protocol that allows two clients/server to talk over the internet!</a:t>
            </a:r>
            <a:br>
              <a:rPr lang="en" sz="4985">
                <a:solidFill>
                  <a:schemeClr val="accent1"/>
                </a:solidFill>
                <a:highlight>
                  <a:schemeClr val="lt1"/>
                </a:highlight>
                <a:latin typeface="Courier New"/>
                <a:ea typeface="Courier New"/>
                <a:cs typeface="Courier New"/>
                <a:sym typeface="Courier New"/>
              </a:rPr>
            </a:br>
            <a:r>
              <a:rPr lang="en" sz="4985">
                <a:solidFill>
                  <a:schemeClr val="accent1"/>
                </a:solidFill>
                <a:highlight>
                  <a:schemeClr val="lt1"/>
                </a:highlight>
                <a:latin typeface="Courier New"/>
                <a:ea typeface="Courier New"/>
                <a:cs typeface="Courier New"/>
                <a:sym typeface="Courier New"/>
              </a:rPr>
              <a:t>TCP : Transmission Control Protocol , which basically breaks down your request into bits n pieces and transmits them across between the client and server!</a:t>
            </a:r>
            <a:endParaRPr sz="4985">
              <a:solidFill>
                <a:schemeClr val="accent1"/>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4985">
              <a:solidFill>
                <a:schemeClr val="accent1"/>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4985">
                <a:solidFill>
                  <a:schemeClr val="accent1"/>
                </a:solidFill>
                <a:highlight>
                  <a:schemeClr val="lt1"/>
                </a:highlight>
                <a:latin typeface="Courier New"/>
                <a:ea typeface="Courier New"/>
                <a:cs typeface="Courier New"/>
                <a:sym typeface="Courier New"/>
              </a:rPr>
              <a:t>Now , coming back to HTTP , what HTTP basically did was , anytime a client or a user needed to communicate , they were required to open a TCP Connection request, think it of like you extending your hand to your friend for a dap , and once your friend recognizes that and extends his hands too , and "DHUPPPPPP" a handshake!</a:t>
            </a:r>
            <a:endParaRPr sz="4985">
              <a:solidFill>
                <a:schemeClr val="accent1"/>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br>
              <a:rPr lang="en" sz="1050">
                <a:solidFill>
                  <a:schemeClr val="accent1"/>
                </a:solidFill>
                <a:highlight>
                  <a:schemeClr val="lt1"/>
                </a:highlight>
                <a:latin typeface="Courier New"/>
                <a:ea typeface="Courier New"/>
                <a:cs typeface="Courier New"/>
                <a:sym typeface="Courier New"/>
              </a:rPr>
            </a:br>
            <a:endParaRPr sz="1050">
              <a:solidFill>
                <a:schemeClr val="accent1"/>
              </a:solidFill>
              <a:highlight>
                <a:schemeClr val="lt1"/>
              </a:highlight>
              <a:latin typeface="Courier New"/>
              <a:ea typeface="Courier New"/>
              <a:cs typeface="Courier New"/>
              <a:sym typeface="Courier New"/>
            </a:endParaRPr>
          </a:p>
          <a:p>
            <a:pPr indent="0" lvl="0" marL="0" rtl="0" algn="l">
              <a:spcBef>
                <a:spcPts val="0"/>
              </a:spcBef>
              <a:spcAft>
                <a:spcPts val="1200"/>
              </a:spcAft>
              <a:buNone/>
            </a:pPr>
            <a:r>
              <a:t/>
            </a:r>
            <a:endParaRPr>
              <a:solidFill>
                <a:schemeClr val="accent1"/>
              </a:solidFill>
              <a:highlight>
                <a:schemeClr val="lt1"/>
              </a:highlight>
              <a:latin typeface="Courier New"/>
              <a:ea typeface="Courier New"/>
              <a:cs typeface="Courier New"/>
              <a:sym typeface="Courier New"/>
            </a:endParaRPr>
          </a:p>
        </p:txBody>
      </p:sp>
      <p:sp>
        <p:nvSpPr>
          <p:cNvPr id="75" name="Google Shape;75;p15"/>
          <p:cNvSpPr txBox="1"/>
          <p:nvPr/>
        </p:nvSpPr>
        <p:spPr>
          <a:xfrm>
            <a:off x="5208000" y="1228675"/>
            <a:ext cx="3679500" cy="354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latin typeface="Source Code Pro"/>
              <a:ea typeface="Source Code Pro"/>
              <a:cs typeface="Source Code Pro"/>
              <a:sym typeface="Source Code Pro"/>
            </a:endParaRPr>
          </a:p>
        </p:txBody>
      </p:sp>
      <p:sp>
        <p:nvSpPr>
          <p:cNvPr id="76" name="Google Shape;76;p15"/>
          <p:cNvSpPr/>
          <p:nvPr/>
        </p:nvSpPr>
        <p:spPr>
          <a:xfrm>
            <a:off x="5361650" y="1520925"/>
            <a:ext cx="253500" cy="2634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77" name="Google Shape;77;p15"/>
          <p:cNvSpPr/>
          <p:nvPr/>
        </p:nvSpPr>
        <p:spPr>
          <a:xfrm>
            <a:off x="8578800" y="1520925"/>
            <a:ext cx="253500" cy="2634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78" name="Google Shape;78;p15"/>
          <p:cNvSpPr/>
          <p:nvPr/>
        </p:nvSpPr>
        <p:spPr>
          <a:xfrm>
            <a:off x="5621250" y="2826775"/>
            <a:ext cx="2853000" cy="146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79" name="Google Shape;79;p15"/>
          <p:cNvSpPr/>
          <p:nvPr/>
        </p:nvSpPr>
        <p:spPr>
          <a:xfrm rot="10800000">
            <a:off x="5621250" y="3141713"/>
            <a:ext cx="2853000" cy="146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80" name="Google Shape;80;p15"/>
          <p:cNvSpPr txBox="1"/>
          <p:nvPr/>
        </p:nvSpPr>
        <p:spPr>
          <a:xfrm>
            <a:off x="5208000" y="4155825"/>
            <a:ext cx="691200" cy="32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Source Code Pro"/>
                <a:ea typeface="Source Code Pro"/>
                <a:cs typeface="Source Code Pro"/>
                <a:sym typeface="Source Code Pro"/>
              </a:rPr>
              <a:t>client</a:t>
            </a:r>
            <a:endParaRPr sz="900">
              <a:solidFill>
                <a:schemeClr val="dk2"/>
              </a:solidFill>
              <a:latin typeface="Source Code Pro"/>
              <a:ea typeface="Source Code Pro"/>
              <a:cs typeface="Source Code Pro"/>
              <a:sym typeface="Source Code Pro"/>
            </a:endParaRPr>
          </a:p>
        </p:txBody>
      </p:sp>
      <p:sp>
        <p:nvSpPr>
          <p:cNvPr id="81" name="Google Shape;81;p15"/>
          <p:cNvSpPr txBox="1"/>
          <p:nvPr/>
        </p:nvSpPr>
        <p:spPr>
          <a:xfrm>
            <a:off x="8311325" y="4224800"/>
            <a:ext cx="691200" cy="25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2"/>
                </a:solidFill>
                <a:latin typeface="Source Code Pro"/>
                <a:ea typeface="Source Code Pro"/>
                <a:cs typeface="Source Code Pro"/>
                <a:sym typeface="Source Code Pro"/>
              </a:rPr>
              <a:t>server</a:t>
            </a:r>
            <a:endParaRPr sz="1100">
              <a:solidFill>
                <a:schemeClr val="dk2"/>
              </a:solidFill>
              <a:latin typeface="Source Code Pro"/>
              <a:ea typeface="Source Code Pro"/>
              <a:cs typeface="Source Code Pro"/>
              <a:sym typeface="Source Code Pro"/>
            </a:endParaRPr>
          </a:p>
        </p:txBody>
      </p:sp>
      <p:pic>
        <p:nvPicPr>
          <p:cNvPr id="82" name="Google Shape;82;p15" title="banana-cat-cat-banana.gif"/>
          <p:cNvPicPr preferRelativeResize="0"/>
          <p:nvPr/>
        </p:nvPicPr>
        <p:blipFill>
          <a:blip r:embed="rId3">
            <a:alphaModFix/>
          </a:blip>
          <a:stretch>
            <a:fillRect/>
          </a:stretch>
        </p:blipFill>
        <p:spPr>
          <a:xfrm flipH="1">
            <a:off x="5307900" y="1440125"/>
            <a:ext cx="1766725" cy="17667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1000"/>
                                        <p:tgtEl>
                                          <p:spTgt spid="82"/>
                                        </p:tgtEl>
                                        <p:attrNameLst>
                                          <p:attrName>ppt_x</p:attrName>
                                        </p:attrNameLst>
                                      </p:cBhvr>
                                      <p:tavLst>
                                        <p:tav fmla="" tm="0">
                                          <p:val>
                                            <p:strVal val="#ppt_x"/>
                                          </p:val>
                                        </p:tav>
                                        <p:tav fmla="" tm="100000">
                                          <p:val>
                                            <p:strVal val="#ppt_x+1"/>
                                          </p:val>
                                        </p:tav>
                                      </p:tavLst>
                                    </p:anim>
                                    <p:set>
                                      <p:cBhvr>
                                        <p:cTn dur="1" fill="hold">
                                          <p:stCondLst>
                                            <p:cond delay="1000"/>
                                          </p:stCondLst>
                                        </p:cTn>
                                        <p:tgtEl>
                                          <p:spTgt spid="82"/>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82"/>
                                        </p:tgtEl>
                                        <p:attrNameLst>
                                          <p:attrName>style.visibility</p:attrName>
                                        </p:attrNameLst>
                                      </p:cBhvr>
                                      <p:to>
                                        <p:strVal val="visible"/>
                                      </p:to>
                                    </p:set>
                                    <p:anim calcmode="lin" valueType="num">
                                      <p:cBhvr additive="base">
                                        <p:cTn dur="1000"/>
                                        <p:tgtEl>
                                          <p:spTgt spid="8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6"/>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catch! And the fix : http 1.1 !</a:t>
            </a:r>
            <a:endParaRPr/>
          </a:p>
        </p:txBody>
      </p:sp>
      <p:sp>
        <p:nvSpPr>
          <p:cNvPr id="88" name="Google Shape;88;p16"/>
          <p:cNvSpPr txBox="1"/>
          <p:nvPr>
            <p:ph idx="1" type="body"/>
          </p:nvPr>
        </p:nvSpPr>
        <p:spPr>
          <a:xfrm>
            <a:off x="311700" y="1228675"/>
            <a:ext cx="3859200" cy="33402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1200"/>
              </a:spcAft>
              <a:buNone/>
            </a:pPr>
            <a:r>
              <a:rPr lang="en">
                <a:solidFill>
                  <a:srgbClr val="14202C"/>
                </a:solidFill>
                <a:latin typeface="Courier New"/>
                <a:ea typeface="Courier New"/>
                <a:cs typeface="Courier New"/>
                <a:sym typeface="Courier New"/>
              </a:rPr>
              <a:t>The Catch: the issue was that immediately after a single req-res cycle , the tcp connection would close , which meant that for sending another message you would have to initiate another handshake again! On a larger scale , imagine sending 4 photos to your friends , that would mean initiating a handshake almost 4 times! very time </a:t>
            </a:r>
            <a:r>
              <a:rPr lang="en">
                <a:solidFill>
                  <a:srgbClr val="14202C"/>
                </a:solidFill>
                <a:latin typeface="Courier New"/>
                <a:ea typeface="Courier New"/>
                <a:cs typeface="Courier New"/>
                <a:sym typeface="Courier New"/>
              </a:rPr>
              <a:t>consuming</a:t>
            </a:r>
            <a:r>
              <a:rPr lang="en">
                <a:solidFill>
                  <a:srgbClr val="14202C"/>
                </a:solidFill>
                <a:latin typeface="Courier New"/>
                <a:ea typeface="Courier New"/>
                <a:cs typeface="Courier New"/>
                <a:sym typeface="Courier New"/>
              </a:rPr>
              <a:t> and less efficient!</a:t>
            </a:r>
            <a:endParaRPr>
              <a:solidFill>
                <a:srgbClr val="14202C"/>
              </a:solidFill>
              <a:latin typeface="Courier New"/>
              <a:ea typeface="Courier New"/>
              <a:cs typeface="Courier New"/>
              <a:sym typeface="Courier New"/>
            </a:endParaRPr>
          </a:p>
        </p:txBody>
      </p:sp>
      <p:sp>
        <p:nvSpPr>
          <p:cNvPr id="89" name="Google Shape;89;p16"/>
          <p:cNvSpPr/>
          <p:nvPr/>
        </p:nvSpPr>
        <p:spPr>
          <a:xfrm>
            <a:off x="5377025" y="729750"/>
            <a:ext cx="330300" cy="2934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90" name="Google Shape;90;p16"/>
          <p:cNvSpPr/>
          <p:nvPr/>
        </p:nvSpPr>
        <p:spPr>
          <a:xfrm>
            <a:off x="8302450" y="774600"/>
            <a:ext cx="330300" cy="2934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91" name="Google Shape;91;p16"/>
          <p:cNvSpPr/>
          <p:nvPr/>
        </p:nvSpPr>
        <p:spPr>
          <a:xfrm>
            <a:off x="5745725" y="1021625"/>
            <a:ext cx="2496600" cy="176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92" name="Google Shape;92;p16"/>
          <p:cNvSpPr/>
          <p:nvPr/>
        </p:nvSpPr>
        <p:spPr>
          <a:xfrm rot="10800000">
            <a:off x="5756588" y="1419850"/>
            <a:ext cx="2496600" cy="176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93" name="Google Shape;93;p16"/>
          <p:cNvSpPr/>
          <p:nvPr/>
        </p:nvSpPr>
        <p:spPr>
          <a:xfrm>
            <a:off x="5805850" y="1856450"/>
            <a:ext cx="2496600" cy="176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94" name="Google Shape;94;p16"/>
          <p:cNvSpPr/>
          <p:nvPr/>
        </p:nvSpPr>
        <p:spPr>
          <a:xfrm rot="10800000">
            <a:off x="5805850" y="2293050"/>
            <a:ext cx="2496600" cy="176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95" name="Google Shape;95;p16"/>
          <p:cNvSpPr/>
          <p:nvPr/>
        </p:nvSpPr>
        <p:spPr>
          <a:xfrm>
            <a:off x="5756588" y="2852575"/>
            <a:ext cx="2496600" cy="176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96" name="Google Shape;96;p16"/>
          <p:cNvSpPr txBox="1"/>
          <p:nvPr/>
        </p:nvSpPr>
        <p:spPr>
          <a:xfrm>
            <a:off x="5077450" y="3710150"/>
            <a:ext cx="1059900" cy="30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Source Code Pro"/>
                <a:ea typeface="Source Code Pro"/>
                <a:cs typeface="Source Code Pro"/>
                <a:sym typeface="Source Code Pro"/>
              </a:rPr>
              <a:t>client</a:t>
            </a:r>
            <a:endParaRPr sz="1300">
              <a:solidFill>
                <a:schemeClr val="dk2"/>
              </a:solidFill>
              <a:latin typeface="Source Code Pro"/>
              <a:ea typeface="Source Code Pro"/>
              <a:cs typeface="Source Code Pro"/>
              <a:sym typeface="Source Code Pro"/>
            </a:endParaRPr>
          </a:p>
        </p:txBody>
      </p:sp>
      <p:sp>
        <p:nvSpPr>
          <p:cNvPr id="97" name="Google Shape;97;p16"/>
          <p:cNvSpPr txBox="1"/>
          <p:nvPr/>
        </p:nvSpPr>
        <p:spPr>
          <a:xfrm>
            <a:off x="8080875" y="3725500"/>
            <a:ext cx="944700" cy="30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latin typeface="Source Code Pro"/>
                <a:ea typeface="Source Code Pro"/>
                <a:cs typeface="Source Code Pro"/>
                <a:sym typeface="Source Code Pro"/>
              </a:rPr>
              <a:t>server</a:t>
            </a:r>
            <a:endParaRPr sz="1100">
              <a:solidFill>
                <a:schemeClr val="dk2"/>
              </a:solidFill>
              <a:latin typeface="Source Code Pro"/>
              <a:ea typeface="Source Code Pro"/>
              <a:cs typeface="Source Code Pro"/>
              <a:sym typeface="Source Code Pro"/>
            </a:endParaRPr>
          </a:p>
        </p:txBody>
      </p:sp>
      <p:pic>
        <p:nvPicPr>
          <p:cNvPr id="98" name="Google Shape;98;p16" title="banana-cat-cat-banana.gif"/>
          <p:cNvPicPr preferRelativeResize="0"/>
          <p:nvPr/>
        </p:nvPicPr>
        <p:blipFill>
          <a:blip r:embed="rId3">
            <a:alphaModFix/>
          </a:blip>
          <a:stretch>
            <a:fillRect/>
          </a:stretch>
        </p:blipFill>
        <p:spPr>
          <a:xfrm flipH="1">
            <a:off x="5260425" y="654475"/>
            <a:ext cx="1059900" cy="1059900"/>
          </a:xfrm>
          <a:prstGeom prst="rect">
            <a:avLst/>
          </a:prstGeom>
          <a:noFill/>
          <a:ln>
            <a:noFill/>
          </a:ln>
        </p:spPr>
      </p:pic>
      <p:pic>
        <p:nvPicPr>
          <p:cNvPr id="99" name="Google Shape;99;p16" title="cat-explode-cat-explosion.gif"/>
          <p:cNvPicPr preferRelativeResize="0"/>
          <p:nvPr/>
        </p:nvPicPr>
        <p:blipFill>
          <a:blip r:embed="rId4">
            <a:alphaModFix/>
          </a:blip>
          <a:stretch>
            <a:fillRect/>
          </a:stretch>
        </p:blipFill>
        <p:spPr>
          <a:xfrm>
            <a:off x="5938088" y="1403550"/>
            <a:ext cx="2133600" cy="1676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2700"/>
                                        <p:tgtEl>
                                          <p:spTgt spid="98"/>
                                        </p:tgtEl>
                                        <p:attrNameLst>
                                          <p:attrName>ppt_x</p:attrName>
                                        </p:attrNameLst>
                                      </p:cBhvr>
                                      <p:tavLst>
                                        <p:tav fmla="" tm="0">
                                          <p:val>
                                            <p:strVal val="#ppt_x"/>
                                          </p:val>
                                        </p:tav>
                                        <p:tav fmla="" tm="100000">
                                          <p:val>
                                            <p:strVal val="#ppt_x+1"/>
                                          </p:val>
                                        </p:tav>
                                      </p:tavLst>
                                    </p:anim>
                                    <p:set>
                                      <p:cBhvr>
                                        <p:cTn dur="1" fill="hold">
                                          <p:stCondLst>
                                            <p:cond delay="2700"/>
                                          </p:stCondLst>
                                        </p:cTn>
                                        <p:tgtEl>
                                          <p:spTgt spid="98"/>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98"/>
                                        </p:tgtEl>
                                        <p:attrNameLst>
                                          <p:attrName>style.visibility</p:attrName>
                                        </p:attrNameLst>
                                      </p:cBhvr>
                                      <p:to>
                                        <p:strVal val="visible"/>
                                      </p:to>
                                    </p:set>
                                    <p:anim calcmode="lin" valueType="num">
                                      <p:cBhvr additive="base">
                                        <p:cTn dur="1800"/>
                                        <p:tgtEl>
                                          <p:spTgt spid="9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1100"/>
                                        <p:tgtEl>
                                          <p:spTgt spid="98"/>
                                        </p:tgtEl>
                                        <p:attrNameLst>
                                          <p:attrName>ppt_x</p:attrName>
                                        </p:attrNameLst>
                                      </p:cBhvr>
                                      <p:tavLst>
                                        <p:tav fmla="" tm="0">
                                          <p:val>
                                            <p:strVal val="#ppt_x"/>
                                          </p:val>
                                        </p:tav>
                                        <p:tav fmla="" tm="100000">
                                          <p:val>
                                            <p:strVal val="#ppt_x+1"/>
                                          </p:val>
                                        </p:tav>
                                      </p:tavLst>
                                    </p:anim>
                                    <p:set>
                                      <p:cBhvr>
                                        <p:cTn dur="1" fill="hold">
                                          <p:stCondLst>
                                            <p:cond delay="1100"/>
                                          </p:stCondLst>
                                        </p:cTn>
                                        <p:tgtEl>
                                          <p:spTgt spid="98"/>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98"/>
                                        </p:tgtEl>
                                        <p:attrNameLst>
                                          <p:attrName>style.visibility</p:attrName>
                                        </p:attrNameLst>
                                      </p:cBhvr>
                                      <p:to>
                                        <p:strVal val="visible"/>
                                      </p:to>
                                    </p:set>
                                    <p:anim calcmode="lin" valueType="num">
                                      <p:cBhvr additive="base">
                                        <p:cTn dur="100"/>
                                        <p:tgtEl>
                                          <p:spTgt spid="98"/>
                                        </p:tgtEl>
                                        <p:attrNameLst>
                                          <p:attrName>ppt_x</p:attrName>
                                        </p:attrNameLst>
                                      </p:cBhvr>
                                      <p:tavLst>
                                        <p:tav fmla="" tm="0">
                                          <p:val>
                                            <p:strVal val="#ppt_x+1"/>
                                          </p:val>
                                        </p:tav>
                                        <p:tav fmla="" tm="100000">
                                          <p:val>
                                            <p:strVal val="#ppt_x"/>
                                          </p:val>
                                        </p:tav>
                                      </p:tavLst>
                                    </p:anim>
                                  </p:childTnLst>
                                </p:cTn>
                              </p:par>
                            </p:childTnLst>
                          </p:cTn>
                        </p:par>
                        <p:par>
                          <p:cTn fill="hold">
                            <p:stCondLst>
                              <p:cond delay="100"/>
                            </p:stCondLst>
                            <p:childTnLst>
                              <p:par>
                                <p:cTn fill="hold" nodeType="afterEffect" presetClass="exit" presetID="1" presetSubtype="0">
                                  <p:stCondLst>
                                    <p:cond delay="0"/>
                                  </p:stCondLst>
                                  <p:childTnLst>
                                    <p:set>
                                      <p:cBhvr>
                                        <p:cTn dur="1" fill="hold">
                                          <p:stCondLst>
                                            <p:cond delay="0"/>
                                          </p:stCondLst>
                                        </p:cTn>
                                        <p:tgtEl>
                                          <p:spTgt spid="98"/>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99"/>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7"/>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fix !</a:t>
            </a:r>
            <a:endParaRPr/>
          </a:p>
        </p:txBody>
      </p:sp>
      <p:sp>
        <p:nvSpPr>
          <p:cNvPr id="105" name="Google Shape;105;p17"/>
          <p:cNvSpPr txBox="1"/>
          <p:nvPr>
            <p:ph idx="1" type="body"/>
          </p:nvPr>
        </p:nvSpPr>
        <p:spPr>
          <a:xfrm>
            <a:off x="311700" y="1228675"/>
            <a:ext cx="4260300" cy="33402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450">
                <a:solidFill>
                  <a:srgbClr val="14202C"/>
                </a:solidFill>
                <a:highlight>
                  <a:schemeClr val="lt1"/>
                </a:highlight>
                <a:latin typeface="Courier New"/>
                <a:ea typeface="Courier New"/>
                <a:cs typeface="Courier New"/>
                <a:sym typeface="Courier New"/>
              </a:rPr>
              <a:t>The Fix : To fix this , </a:t>
            </a:r>
            <a:r>
              <a:rPr lang="en" sz="1450">
                <a:solidFill>
                  <a:srgbClr val="14202C"/>
                </a:solidFill>
                <a:highlight>
                  <a:schemeClr val="lt1"/>
                </a:highlight>
                <a:latin typeface="Courier New"/>
                <a:ea typeface="Courier New"/>
                <a:cs typeface="Courier New"/>
                <a:sym typeface="Courier New"/>
              </a:rPr>
              <a:t>HTTP 1.1</a:t>
            </a:r>
            <a:r>
              <a:rPr lang="en" sz="1450">
                <a:solidFill>
                  <a:srgbClr val="14202C"/>
                </a:solidFill>
                <a:highlight>
                  <a:schemeClr val="lt1"/>
                </a:highlight>
                <a:latin typeface="Courier New"/>
                <a:ea typeface="Courier New"/>
                <a:cs typeface="Courier New"/>
                <a:sym typeface="Courier New"/>
              </a:rPr>
              <a:t> was introduced , where there was the </a:t>
            </a:r>
            <a:r>
              <a:rPr lang="en" sz="1450">
                <a:solidFill>
                  <a:srgbClr val="14202C"/>
                </a:solidFill>
                <a:highlight>
                  <a:schemeClr val="lt1"/>
                </a:highlight>
                <a:latin typeface="Courier New"/>
                <a:ea typeface="Courier New"/>
                <a:cs typeface="Courier New"/>
                <a:sym typeface="Courier New"/>
              </a:rPr>
              <a:t>inclusion</a:t>
            </a:r>
            <a:r>
              <a:rPr lang="en" sz="1450">
                <a:solidFill>
                  <a:srgbClr val="14202C"/>
                </a:solidFill>
                <a:highlight>
                  <a:schemeClr val="lt1"/>
                </a:highlight>
                <a:latin typeface="Courier New"/>
                <a:ea typeface="Courier New"/>
                <a:cs typeface="Courier New"/>
                <a:sym typeface="Courier New"/>
              </a:rPr>
              <a:t> of "Connection : keep alive" which did exactly as it said lol , it kept the connection alive , as long as the client and the server kept their communication ON , multiple req res could be made during this session until one of them terminated the hand shake!</a:t>
            </a:r>
            <a:endParaRPr sz="1450">
              <a:solidFill>
                <a:srgbClr val="14202C"/>
              </a:solidFill>
              <a:highlight>
                <a:schemeClr val="lt1"/>
              </a:highlight>
              <a:latin typeface="Courier New"/>
              <a:ea typeface="Courier New"/>
              <a:cs typeface="Courier New"/>
              <a:sym typeface="Courier New"/>
            </a:endParaRPr>
          </a:p>
          <a:p>
            <a:pPr indent="0" lvl="0" marL="0" rtl="0" algn="l">
              <a:spcBef>
                <a:spcPts val="0"/>
              </a:spcBef>
              <a:spcAft>
                <a:spcPts val="1200"/>
              </a:spcAft>
              <a:buNone/>
            </a:pPr>
            <a:r>
              <a:t/>
            </a:r>
            <a:endParaRPr sz="2200">
              <a:solidFill>
                <a:srgbClr val="14202C"/>
              </a:solidFill>
              <a:highlight>
                <a:schemeClr val="lt1"/>
              </a:highlight>
              <a:latin typeface="Courier New"/>
              <a:ea typeface="Courier New"/>
              <a:cs typeface="Courier New"/>
              <a:sym typeface="Courier New"/>
            </a:endParaRPr>
          </a:p>
        </p:txBody>
      </p:sp>
      <p:sp>
        <p:nvSpPr>
          <p:cNvPr id="106" name="Google Shape;106;p17"/>
          <p:cNvSpPr/>
          <p:nvPr/>
        </p:nvSpPr>
        <p:spPr>
          <a:xfrm>
            <a:off x="5146575" y="983225"/>
            <a:ext cx="376500" cy="2934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07" name="Google Shape;107;p17"/>
          <p:cNvSpPr/>
          <p:nvPr/>
        </p:nvSpPr>
        <p:spPr>
          <a:xfrm>
            <a:off x="7612325" y="921775"/>
            <a:ext cx="330300" cy="2995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08" name="Google Shape;108;p17"/>
          <p:cNvSpPr/>
          <p:nvPr/>
        </p:nvSpPr>
        <p:spPr>
          <a:xfrm>
            <a:off x="5615200" y="2112400"/>
            <a:ext cx="1905000" cy="168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09" name="Google Shape;109;p17"/>
          <p:cNvSpPr/>
          <p:nvPr/>
        </p:nvSpPr>
        <p:spPr>
          <a:xfrm rot="10800000">
            <a:off x="5615200" y="2487300"/>
            <a:ext cx="1905000" cy="168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10" name="Google Shape;110;p17"/>
          <p:cNvSpPr txBox="1"/>
          <p:nvPr/>
        </p:nvSpPr>
        <p:spPr>
          <a:xfrm>
            <a:off x="4877725" y="3909850"/>
            <a:ext cx="1067700" cy="29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Source Code Pro"/>
                <a:ea typeface="Source Code Pro"/>
                <a:cs typeface="Source Code Pro"/>
                <a:sym typeface="Source Code Pro"/>
              </a:rPr>
              <a:t>client</a:t>
            </a:r>
            <a:endParaRPr>
              <a:solidFill>
                <a:schemeClr val="dk2"/>
              </a:solidFill>
              <a:latin typeface="Source Code Pro"/>
              <a:ea typeface="Source Code Pro"/>
              <a:cs typeface="Source Code Pro"/>
              <a:sym typeface="Source Code Pro"/>
            </a:endParaRPr>
          </a:p>
        </p:txBody>
      </p:sp>
      <p:sp>
        <p:nvSpPr>
          <p:cNvPr id="111" name="Google Shape;111;p17"/>
          <p:cNvSpPr txBox="1"/>
          <p:nvPr/>
        </p:nvSpPr>
        <p:spPr>
          <a:xfrm>
            <a:off x="7420275" y="3955950"/>
            <a:ext cx="990900" cy="29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Source Code Pro"/>
                <a:ea typeface="Source Code Pro"/>
                <a:cs typeface="Source Code Pro"/>
                <a:sym typeface="Source Code Pro"/>
              </a:rPr>
              <a:t>server</a:t>
            </a:r>
            <a:endParaRPr sz="1300">
              <a:solidFill>
                <a:schemeClr val="dk2"/>
              </a:solidFill>
              <a:latin typeface="Source Code Pro"/>
              <a:ea typeface="Source Code Pro"/>
              <a:cs typeface="Source Code Pro"/>
              <a:sym typeface="Source Code Pro"/>
            </a:endParaRPr>
          </a:p>
        </p:txBody>
      </p:sp>
      <p:pic>
        <p:nvPicPr>
          <p:cNvPr id="112" name="Google Shape;112;p17" title="banana-cat-cat-banana.gif"/>
          <p:cNvPicPr preferRelativeResize="0"/>
          <p:nvPr/>
        </p:nvPicPr>
        <p:blipFill>
          <a:blip r:embed="rId3">
            <a:alphaModFix/>
          </a:blip>
          <a:stretch>
            <a:fillRect/>
          </a:stretch>
        </p:blipFill>
        <p:spPr>
          <a:xfrm flipH="1">
            <a:off x="5178850" y="1298150"/>
            <a:ext cx="1536300" cy="15363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1000"/>
                                        <p:tgtEl>
                                          <p:spTgt spid="112"/>
                                        </p:tgtEl>
                                        <p:attrNameLst>
                                          <p:attrName>ppt_x</p:attrName>
                                        </p:attrNameLst>
                                      </p:cBhvr>
                                      <p:tavLst>
                                        <p:tav fmla="" tm="0">
                                          <p:val>
                                            <p:strVal val="#ppt_x"/>
                                          </p:val>
                                        </p:tav>
                                        <p:tav fmla="" tm="100000">
                                          <p:val>
                                            <p:strVal val="#ppt_x+1"/>
                                          </p:val>
                                        </p:tav>
                                      </p:tavLst>
                                    </p:anim>
                                    <p:set>
                                      <p:cBhvr>
                                        <p:cTn dur="1" fill="hold">
                                          <p:stCondLst>
                                            <p:cond delay="1000"/>
                                          </p:stCondLst>
                                        </p:cTn>
                                        <p:tgtEl>
                                          <p:spTgt spid="112"/>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12"/>
                                        </p:tgtEl>
                                        <p:attrNameLst>
                                          <p:attrName>style.visibility</p:attrName>
                                        </p:attrNameLst>
                                      </p:cBhvr>
                                      <p:to>
                                        <p:strVal val="visible"/>
                                      </p:to>
                                    </p:set>
                                    <p:anim calcmode="lin" valueType="num">
                                      <p:cBhvr additive="base">
                                        <p:cTn dur="1000"/>
                                        <p:tgtEl>
                                          <p:spTgt spid="11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1000"/>
                                        <p:tgtEl>
                                          <p:spTgt spid="112"/>
                                        </p:tgtEl>
                                        <p:attrNameLst>
                                          <p:attrName>ppt_x</p:attrName>
                                        </p:attrNameLst>
                                      </p:cBhvr>
                                      <p:tavLst>
                                        <p:tav fmla="" tm="0">
                                          <p:val>
                                            <p:strVal val="#ppt_x"/>
                                          </p:val>
                                        </p:tav>
                                        <p:tav fmla="" tm="100000">
                                          <p:val>
                                            <p:strVal val="#ppt_x+1"/>
                                          </p:val>
                                        </p:tav>
                                      </p:tavLst>
                                    </p:anim>
                                    <p:set>
                                      <p:cBhvr>
                                        <p:cTn dur="1" fill="hold">
                                          <p:stCondLst>
                                            <p:cond delay="1000"/>
                                          </p:stCondLst>
                                        </p:cTn>
                                        <p:tgtEl>
                                          <p:spTgt spid="112"/>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12"/>
                                        </p:tgtEl>
                                        <p:attrNameLst>
                                          <p:attrName>style.visibility</p:attrName>
                                        </p:attrNameLst>
                                      </p:cBhvr>
                                      <p:to>
                                        <p:strVal val="visible"/>
                                      </p:to>
                                    </p:set>
                                    <p:anim calcmode="lin" valueType="num">
                                      <p:cBhvr additive="base">
                                        <p:cTn dur="1000"/>
                                        <p:tgtEl>
                                          <p:spTgt spid="112"/>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xit" presetID="1" presetSubtype="0">
                                  <p:stCondLst>
                                    <p:cond delay="0"/>
                                  </p:stCondLst>
                                  <p:childTnLst>
                                    <p:set>
                                      <p:cBhvr>
                                        <p:cTn dur="1" fill="hold">
                                          <p:stCondLst>
                                            <p:cond delay="0"/>
                                          </p:stCondLst>
                                        </p:cTn>
                                        <p:tgtEl>
                                          <p:spTgt spid="112"/>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8"/>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Http 1.1</a:t>
            </a:r>
            <a:r>
              <a:rPr lang="en"/>
              <a:t> : a solution or new problem?</a:t>
            </a:r>
            <a:endParaRPr/>
          </a:p>
        </p:txBody>
      </p:sp>
      <p:sp>
        <p:nvSpPr>
          <p:cNvPr id="118" name="Google Shape;118;p18"/>
          <p:cNvSpPr txBox="1"/>
          <p:nvPr>
            <p:ph idx="1" type="body"/>
          </p:nvPr>
        </p:nvSpPr>
        <p:spPr>
          <a:xfrm>
            <a:off x="311700" y="1228675"/>
            <a:ext cx="5488200" cy="3340200"/>
          </a:xfrm>
          <a:prstGeom prst="rect">
            <a:avLst/>
          </a:prstGeom>
        </p:spPr>
        <p:txBody>
          <a:bodyPr anchorCtr="0" anchor="t" bIns="91425" lIns="91425" spcFirstLastPara="1" rIns="91425" wrap="square" tIns="91425">
            <a:noAutofit/>
          </a:bodyPr>
          <a:lstStyle/>
          <a:p>
            <a:pPr indent="0" lvl="0" marL="0" rtl="0" algn="l">
              <a:lnSpc>
                <a:spcPct val="125714"/>
              </a:lnSpc>
              <a:spcBef>
                <a:spcPts val="0"/>
              </a:spcBef>
              <a:spcAft>
                <a:spcPts val="0"/>
              </a:spcAft>
              <a:buSzPts val="935"/>
              <a:buNone/>
            </a:pPr>
            <a:r>
              <a:rPr lang="en" sz="992">
                <a:solidFill>
                  <a:schemeClr val="accent1"/>
                </a:solidFill>
                <a:highlight>
                  <a:schemeClr val="lt1"/>
                </a:highlight>
                <a:latin typeface="Courier New"/>
                <a:ea typeface="Courier New"/>
                <a:cs typeface="Courier New"/>
                <a:sym typeface="Courier New"/>
              </a:rPr>
              <a:t>Even with </a:t>
            </a:r>
            <a:r>
              <a:rPr lang="en" sz="992">
                <a:solidFill>
                  <a:schemeClr val="accent1"/>
                </a:solidFill>
                <a:highlight>
                  <a:schemeClr val="lt1"/>
                </a:highlight>
                <a:latin typeface="Courier New"/>
                <a:ea typeface="Courier New"/>
                <a:cs typeface="Courier New"/>
                <a:sym typeface="Courier New"/>
              </a:rPr>
              <a:t>HTTP 1.1</a:t>
            </a:r>
            <a:r>
              <a:rPr lang="en" sz="992">
                <a:solidFill>
                  <a:schemeClr val="accent1"/>
                </a:solidFill>
                <a:highlight>
                  <a:schemeClr val="lt1"/>
                </a:highlight>
                <a:latin typeface="Courier New"/>
                <a:ea typeface="Courier New"/>
                <a:cs typeface="Courier New"/>
                <a:sym typeface="Courier New"/>
              </a:rPr>
              <a:t> creating web applications that needed two way communication , required us to have a total abuse of HTTP , abuse as in what form?</a:t>
            </a:r>
            <a:endParaRPr sz="992">
              <a:solidFill>
                <a:schemeClr val="accent1"/>
              </a:solidFill>
              <a:highlight>
                <a:schemeClr val="lt1"/>
              </a:highlight>
              <a:latin typeface="Courier New"/>
              <a:ea typeface="Courier New"/>
              <a:cs typeface="Courier New"/>
              <a:sym typeface="Courier New"/>
            </a:endParaRPr>
          </a:p>
          <a:p>
            <a:pPr indent="0" lvl="0" marL="0" rtl="0" algn="l">
              <a:lnSpc>
                <a:spcPct val="125714"/>
              </a:lnSpc>
              <a:spcBef>
                <a:spcPts val="0"/>
              </a:spcBef>
              <a:spcAft>
                <a:spcPts val="0"/>
              </a:spcAft>
              <a:buSzPts val="935"/>
              <a:buNone/>
            </a:pPr>
            <a:r>
              <a:t/>
            </a:r>
            <a:endParaRPr sz="992">
              <a:solidFill>
                <a:schemeClr val="accent1"/>
              </a:solidFill>
              <a:highlight>
                <a:schemeClr val="lt1"/>
              </a:highlight>
              <a:latin typeface="Courier New"/>
              <a:ea typeface="Courier New"/>
              <a:cs typeface="Courier New"/>
              <a:sym typeface="Courier New"/>
            </a:endParaRPr>
          </a:p>
          <a:p>
            <a:pPr indent="0" lvl="0" marL="0" rtl="0" algn="l">
              <a:lnSpc>
                <a:spcPct val="125714"/>
              </a:lnSpc>
              <a:spcBef>
                <a:spcPts val="0"/>
              </a:spcBef>
              <a:spcAft>
                <a:spcPts val="0"/>
              </a:spcAft>
              <a:buSzPts val="935"/>
              <a:buNone/>
            </a:pPr>
            <a:r>
              <a:rPr lang="en" sz="992">
                <a:solidFill>
                  <a:schemeClr val="accent1"/>
                </a:solidFill>
                <a:highlight>
                  <a:schemeClr val="lt1"/>
                </a:highlight>
                <a:latin typeface="Courier New"/>
                <a:ea typeface="Courier New"/>
                <a:cs typeface="Courier New"/>
                <a:sym typeface="Courier New"/>
              </a:rPr>
              <a:t>Polling , or in more depth , short and long polling:</a:t>
            </a:r>
            <a:endParaRPr sz="992">
              <a:solidFill>
                <a:schemeClr val="accent1"/>
              </a:solidFill>
              <a:highlight>
                <a:schemeClr val="lt1"/>
              </a:highlight>
              <a:latin typeface="Courier New"/>
              <a:ea typeface="Courier New"/>
              <a:cs typeface="Courier New"/>
              <a:sym typeface="Courier New"/>
            </a:endParaRPr>
          </a:p>
          <a:p>
            <a:pPr indent="0" lvl="0" marL="0" rtl="0" algn="l">
              <a:lnSpc>
                <a:spcPct val="125714"/>
              </a:lnSpc>
              <a:spcBef>
                <a:spcPts val="0"/>
              </a:spcBef>
              <a:spcAft>
                <a:spcPts val="0"/>
              </a:spcAft>
              <a:buSzPts val="935"/>
              <a:buNone/>
            </a:pPr>
            <a:r>
              <a:rPr lang="en" sz="992">
                <a:solidFill>
                  <a:schemeClr val="accent1"/>
                </a:solidFill>
                <a:highlight>
                  <a:schemeClr val="lt1"/>
                </a:highlight>
                <a:latin typeface="Courier New"/>
                <a:ea typeface="Courier New"/>
                <a:cs typeface="Courier New"/>
                <a:sym typeface="Courier New"/>
              </a:rPr>
              <a:t>Short polling , in short words was client/server sending a request every fixed intervals , say every 2s </a:t>
            </a:r>
            <a:r>
              <a:rPr lang="en" sz="992">
                <a:solidFill>
                  <a:schemeClr val="accent1"/>
                </a:solidFill>
                <a:highlight>
                  <a:schemeClr val="lt1"/>
                </a:highlight>
                <a:latin typeface="Courier New"/>
                <a:ea typeface="Courier New"/>
                <a:cs typeface="Courier New"/>
                <a:sym typeface="Courier New"/>
              </a:rPr>
              <a:t>there's</a:t>
            </a:r>
            <a:r>
              <a:rPr lang="en" sz="992">
                <a:solidFill>
                  <a:schemeClr val="accent1"/>
                </a:solidFill>
                <a:highlight>
                  <a:schemeClr val="lt1"/>
                </a:highlight>
                <a:latin typeface="Courier New"/>
                <a:ea typeface="Courier New"/>
                <a:cs typeface="Courier New"/>
                <a:sym typeface="Courier New"/>
              </a:rPr>
              <a:t> a req , with the client going "hey u got any messages" the server going "nope buddy" , again after 2s , client: hey u got messages? , server : nope , again after 2s....and this went on , quite the hassle as it wasted a </a:t>
            </a:r>
            <a:r>
              <a:rPr lang="en" sz="992">
                <a:solidFill>
                  <a:schemeClr val="accent1"/>
                </a:solidFill>
                <a:highlight>
                  <a:schemeClr val="lt1"/>
                </a:highlight>
                <a:latin typeface="Courier New"/>
                <a:ea typeface="Courier New"/>
                <a:cs typeface="Courier New"/>
                <a:sym typeface="Courier New"/>
              </a:rPr>
              <a:t>lot</a:t>
            </a:r>
            <a:r>
              <a:rPr lang="en" sz="992">
                <a:solidFill>
                  <a:schemeClr val="accent1"/>
                </a:solidFill>
                <a:highlight>
                  <a:schemeClr val="lt1"/>
                </a:highlight>
                <a:latin typeface="Courier New"/>
                <a:ea typeface="Courier New"/>
                <a:cs typeface="Courier New"/>
                <a:sym typeface="Courier New"/>
              </a:rPr>
              <a:t> of data , since ur for no reason sending in a req every 2s and the server saying nah every 2s lol</a:t>
            </a:r>
            <a:endParaRPr sz="992">
              <a:solidFill>
                <a:schemeClr val="accent1"/>
              </a:solidFill>
              <a:highlight>
                <a:schemeClr val="lt1"/>
              </a:highlight>
              <a:latin typeface="Courier New"/>
              <a:ea typeface="Courier New"/>
              <a:cs typeface="Courier New"/>
              <a:sym typeface="Courier New"/>
            </a:endParaRPr>
          </a:p>
          <a:p>
            <a:pPr indent="0" lvl="0" marL="0" rtl="0" algn="l">
              <a:lnSpc>
                <a:spcPct val="125714"/>
              </a:lnSpc>
              <a:spcBef>
                <a:spcPts val="0"/>
              </a:spcBef>
              <a:spcAft>
                <a:spcPts val="0"/>
              </a:spcAft>
              <a:buSzPts val="935"/>
              <a:buNone/>
            </a:pPr>
            <a:r>
              <a:t/>
            </a:r>
            <a:endParaRPr sz="992">
              <a:solidFill>
                <a:schemeClr val="accent1"/>
              </a:solidFill>
              <a:highlight>
                <a:schemeClr val="lt1"/>
              </a:highlight>
              <a:latin typeface="Courier New"/>
              <a:ea typeface="Courier New"/>
              <a:cs typeface="Courier New"/>
              <a:sym typeface="Courier New"/>
            </a:endParaRPr>
          </a:p>
          <a:p>
            <a:pPr indent="0" lvl="0" marL="0" rtl="0" algn="l">
              <a:lnSpc>
                <a:spcPct val="125714"/>
              </a:lnSpc>
              <a:spcBef>
                <a:spcPts val="0"/>
              </a:spcBef>
              <a:spcAft>
                <a:spcPts val="0"/>
              </a:spcAft>
              <a:buSzPts val="935"/>
              <a:buNone/>
            </a:pPr>
            <a:r>
              <a:rPr lang="en" sz="992">
                <a:solidFill>
                  <a:schemeClr val="accent1"/>
                </a:solidFill>
                <a:highlight>
                  <a:schemeClr val="lt1"/>
                </a:highlight>
                <a:latin typeface="Courier New"/>
                <a:ea typeface="Courier New"/>
                <a:cs typeface="Courier New"/>
                <a:sym typeface="Courier New"/>
              </a:rPr>
              <a:t>Long Polling: now instead of the client going "got any new messages" constantly every 2s , it would send a request and ........(cricket noises)..........20s(one eternity later) server : oh </a:t>
            </a:r>
            <a:r>
              <a:rPr lang="en" sz="992">
                <a:solidFill>
                  <a:schemeClr val="accent1"/>
                </a:solidFill>
                <a:highlight>
                  <a:schemeClr val="lt1"/>
                </a:highlight>
                <a:latin typeface="Courier New"/>
                <a:ea typeface="Courier New"/>
                <a:cs typeface="Courier New"/>
                <a:sym typeface="Courier New"/>
              </a:rPr>
              <a:t>here's</a:t>
            </a:r>
            <a:r>
              <a:rPr lang="en" sz="992">
                <a:solidFill>
                  <a:schemeClr val="accent1"/>
                </a:solidFill>
                <a:highlight>
                  <a:schemeClr val="lt1"/>
                </a:highlight>
                <a:latin typeface="Courier New"/>
                <a:ea typeface="Courier New"/>
                <a:cs typeface="Courier New"/>
                <a:sym typeface="Courier New"/>
              </a:rPr>
              <a:t> your response , to which the client sends yet another request just to wait again .... </a:t>
            </a:r>
            <a:r>
              <a:rPr lang="en" sz="992">
                <a:solidFill>
                  <a:schemeClr val="accent1"/>
                </a:solidFill>
                <a:highlight>
                  <a:schemeClr val="lt1"/>
                </a:highlight>
                <a:latin typeface="Courier New"/>
                <a:ea typeface="Courier New"/>
                <a:cs typeface="Courier New"/>
                <a:sym typeface="Courier New"/>
              </a:rPr>
              <a:t>unnecessarily</a:t>
            </a:r>
            <a:r>
              <a:rPr lang="en" sz="992">
                <a:solidFill>
                  <a:schemeClr val="accent1"/>
                </a:solidFill>
                <a:highlight>
                  <a:schemeClr val="lt1"/>
                </a:highlight>
                <a:latin typeface="Courier New"/>
                <a:ea typeface="Courier New"/>
                <a:cs typeface="Courier New"/>
                <a:sym typeface="Courier New"/>
              </a:rPr>
              <a:t> kept the server on</a:t>
            </a:r>
            <a:endParaRPr sz="992">
              <a:solidFill>
                <a:schemeClr val="accent1"/>
              </a:solidFill>
              <a:highlight>
                <a:schemeClr val="lt1"/>
              </a:highlight>
              <a:latin typeface="Courier New"/>
              <a:ea typeface="Courier New"/>
              <a:cs typeface="Courier New"/>
              <a:sym typeface="Courier New"/>
            </a:endParaRPr>
          </a:p>
          <a:p>
            <a:pPr indent="0" lvl="0" marL="0" rtl="0" algn="l">
              <a:lnSpc>
                <a:spcPct val="105000"/>
              </a:lnSpc>
              <a:spcBef>
                <a:spcPts val="0"/>
              </a:spcBef>
              <a:spcAft>
                <a:spcPts val="1200"/>
              </a:spcAft>
              <a:buSzPts val="935"/>
              <a:buNone/>
            </a:pPr>
            <a:r>
              <a:t/>
            </a:r>
            <a:endParaRPr sz="1629">
              <a:solidFill>
                <a:schemeClr val="accent1"/>
              </a:solidFill>
              <a:highlight>
                <a:schemeClr val="lt1"/>
              </a:highlight>
            </a:endParaRPr>
          </a:p>
        </p:txBody>
      </p:sp>
      <p:pic>
        <p:nvPicPr>
          <p:cNvPr id="119" name="Google Shape;119;p18"/>
          <p:cNvPicPr preferRelativeResize="0"/>
          <p:nvPr/>
        </p:nvPicPr>
        <p:blipFill>
          <a:blip r:embed="rId3">
            <a:alphaModFix/>
          </a:blip>
          <a:stretch>
            <a:fillRect/>
          </a:stretch>
        </p:blipFill>
        <p:spPr>
          <a:xfrm>
            <a:off x="5899775" y="1594075"/>
            <a:ext cx="2854450" cy="1594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9"/>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Web sockets (yes finally lol)</a:t>
            </a:r>
            <a:endParaRPr/>
          </a:p>
        </p:txBody>
      </p:sp>
      <p:sp>
        <p:nvSpPr>
          <p:cNvPr id="125" name="Google Shape;125;p19"/>
          <p:cNvSpPr txBox="1"/>
          <p:nvPr>
            <p:ph idx="1" type="body"/>
          </p:nvPr>
        </p:nvSpPr>
        <p:spPr>
          <a:xfrm>
            <a:off x="154750" y="1369700"/>
            <a:ext cx="8520600" cy="31533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935"/>
              <a:buNone/>
            </a:pPr>
            <a:r>
              <a:rPr lang="en" sz="1300">
                <a:solidFill>
                  <a:srgbClr val="000000"/>
                </a:solidFill>
                <a:latin typeface="Courier New"/>
                <a:ea typeface="Courier New"/>
                <a:cs typeface="Courier New"/>
                <a:sym typeface="Courier New"/>
              </a:rPr>
              <a:t>The WebSocket makes it possible to open a two-way interactive communication session between the user's browser and a server. </a:t>
            </a:r>
            <a:br>
              <a:rPr lang="en" sz="1300">
                <a:solidFill>
                  <a:srgbClr val="000000"/>
                </a:solidFill>
                <a:latin typeface="Courier New"/>
                <a:ea typeface="Courier New"/>
                <a:cs typeface="Courier New"/>
                <a:sym typeface="Courier New"/>
              </a:rPr>
            </a:br>
            <a:br>
              <a:rPr lang="en" sz="1300">
                <a:solidFill>
                  <a:srgbClr val="000000"/>
                </a:solidFill>
                <a:latin typeface="Courier New"/>
                <a:ea typeface="Courier New"/>
                <a:cs typeface="Courier New"/>
                <a:sym typeface="Courier New"/>
              </a:rPr>
            </a:br>
            <a:r>
              <a:rPr lang="en" sz="1300">
                <a:solidFill>
                  <a:srgbClr val="000000"/>
                </a:solidFill>
                <a:highlight>
                  <a:schemeClr val="lt1"/>
                </a:highlight>
                <a:latin typeface="Courier New"/>
                <a:ea typeface="Courier New"/>
                <a:cs typeface="Courier New"/>
                <a:sym typeface="Courier New"/>
              </a:rPr>
              <a:t>Websocket is like asking ur friend to bunk "hey will bunk uh?" , say less bruv!</a:t>
            </a:r>
            <a:endParaRPr sz="1300">
              <a:solidFill>
                <a:srgbClr val="000000"/>
              </a:solidFill>
              <a:highlight>
                <a:schemeClr val="lt1"/>
              </a:highlight>
              <a:latin typeface="Courier New"/>
              <a:ea typeface="Courier New"/>
              <a:cs typeface="Courier New"/>
              <a:sym typeface="Courier New"/>
            </a:endParaRPr>
          </a:p>
          <a:p>
            <a:pPr indent="0" lvl="0" marL="0" rtl="0" algn="l">
              <a:lnSpc>
                <a:spcPct val="115714"/>
              </a:lnSpc>
              <a:spcBef>
                <a:spcPts val="1200"/>
              </a:spcBef>
              <a:spcAft>
                <a:spcPts val="0"/>
              </a:spcAft>
              <a:buSzPts val="935"/>
              <a:buNone/>
            </a:pPr>
            <a:r>
              <a:rPr lang="en" sz="1300">
                <a:solidFill>
                  <a:srgbClr val="000000"/>
                </a:solidFill>
                <a:highlight>
                  <a:schemeClr val="lt1"/>
                </a:highlight>
                <a:latin typeface="Courier New"/>
                <a:ea typeface="Courier New"/>
                <a:cs typeface="Courier New"/>
                <a:sym typeface="Courier New"/>
              </a:rPr>
              <a:t>each communication in http takes huge packets of data , a single req res takes probably 1000s and 1000s of bytes</a:t>
            </a:r>
            <a:endParaRPr sz="1300">
              <a:solidFill>
                <a:srgbClr val="000000"/>
              </a:solidFill>
              <a:highlight>
                <a:schemeClr val="lt1"/>
              </a:highlight>
              <a:latin typeface="Courier New"/>
              <a:ea typeface="Courier New"/>
              <a:cs typeface="Courier New"/>
              <a:sym typeface="Courier New"/>
            </a:endParaRPr>
          </a:p>
          <a:p>
            <a:pPr indent="0" lvl="0" marL="0" rtl="0" algn="l">
              <a:lnSpc>
                <a:spcPct val="115714"/>
              </a:lnSpc>
              <a:spcBef>
                <a:spcPts val="0"/>
              </a:spcBef>
              <a:spcAft>
                <a:spcPts val="0"/>
              </a:spcAft>
              <a:buSzPts val="935"/>
              <a:buNone/>
            </a:pPr>
            <a:r>
              <a:t/>
            </a:r>
            <a:endParaRPr sz="1300">
              <a:solidFill>
                <a:srgbClr val="000000"/>
              </a:solidFill>
              <a:highlight>
                <a:schemeClr val="lt1"/>
              </a:highlight>
              <a:latin typeface="Courier New"/>
              <a:ea typeface="Courier New"/>
              <a:cs typeface="Courier New"/>
              <a:sym typeface="Courier New"/>
            </a:endParaRPr>
          </a:p>
          <a:p>
            <a:pPr indent="0" lvl="0" marL="0" rtl="0" algn="l">
              <a:lnSpc>
                <a:spcPct val="115714"/>
              </a:lnSpc>
              <a:spcBef>
                <a:spcPts val="0"/>
              </a:spcBef>
              <a:spcAft>
                <a:spcPts val="0"/>
              </a:spcAft>
              <a:buSzPts val="935"/>
              <a:buNone/>
            </a:pPr>
            <a:r>
              <a:rPr lang="en" sz="1300">
                <a:solidFill>
                  <a:srgbClr val="000000"/>
                </a:solidFill>
                <a:highlight>
                  <a:schemeClr val="lt1"/>
                </a:highlight>
                <a:latin typeface="Courier New"/>
                <a:ea typeface="Courier New"/>
                <a:cs typeface="Courier New"/>
                <a:sym typeface="Courier New"/>
              </a:rPr>
              <a:t>websocket has something called frames which cuts off the </a:t>
            </a:r>
            <a:r>
              <a:rPr lang="en" sz="1300">
                <a:solidFill>
                  <a:srgbClr val="000000"/>
                </a:solidFill>
                <a:highlight>
                  <a:schemeClr val="lt1"/>
                </a:highlight>
                <a:latin typeface="Courier New"/>
                <a:ea typeface="Courier New"/>
                <a:cs typeface="Courier New"/>
                <a:sym typeface="Courier New"/>
              </a:rPr>
              <a:t>unnecessary</a:t>
            </a:r>
            <a:r>
              <a:rPr lang="en" sz="1300">
                <a:solidFill>
                  <a:srgbClr val="000000"/>
                </a:solidFill>
                <a:highlight>
                  <a:schemeClr val="lt1"/>
                </a:highlight>
                <a:latin typeface="Courier New"/>
                <a:ea typeface="Courier New"/>
                <a:cs typeface="Courier New"/>
                <a:sym typeface="Courier New"/>
              </a:rPr>
              <a:t> Requesting my friend to bunk , into a </a:t>
            </a:r>
            <a:r>
              <a:rPr lang="en" sz="1300">
                <a:solidFill>
                  <a:srgbClr val="000000"/>
                </a:solidFill>
                <a:highlight>
                  <a:schemeClr val="lt1"/>
                </a:highlight>
                <a:latin typeface="Courier New"/>
                <a:ea typeface="Courier New"/>
                <a:cs typeface="Courier New"/>
                <a:sym typeface="Courier New"/>
              </a:rPr>
              <a:t>2 byte</a:t>
            </a:r>
            <a:r>
              <a:rPr lang="en" sz="1300">
                <a:solidFill>
                  <a:srgbClr val="000000"/>
                </a:solidFill>
                <a:highlight>
                  <a:schemeClr val="lt1"/>
                </a:highlight>
                <a:latin typeface="Courier New"/>
                <a:ea typeface="Courier New"/>
                <a:cs typeface="Courier New"/>
                <a:sym typeface="Courier New"/>
              </a:rPr>
              <a:t> req-res communication</a:t>
            </a:r>
            <a:br>
              <a:rPr lang="en" sz="1300">
                <a:solidFill>
                  <a:srgbClr val="000000"/>
                </a:solidFill>
                <a:highlight>
                  <a:schemeClr val="lt1"/>
                </a:highlight>
                <a:latin typeface="Courier New"/>
                <a:ea typeface="Courier New"/>
                <a:cs typeface="Courier New"/>
                <a:sym typeface="Courier New"/>
              </a:rPr>
            </a:br>
            <a:br>
              <a:rPr lang="en" sz="1300">
                <a:solidFill>
                  <a:srgbClr val="000000"/>
                </a:solidFill>
                <a:highlight>
                  <a:schemeClr val="lt1"/>
                </a:highlight>
                <a:latin typeface="Courier New"/>
                <a:ea typeface="Courier New"/>
                <a:cs typeface="Courier New"/>
                <a:sym typeface="Courier New"/>
              </a:rPr>
            </a:br>
            <a:r>
              <a:rPr lang="en" sz="1300">
                <a:solidFill>
                  <a:srgbClr val="000000"/>
                </a:solidFill>
                <a:highlight>
                  <a:schemeClr val="lt1"/>
                </a:highlight>
                <a:latin typeface="Courier New"/>
                <a:ea typeface="Courier New"/>
                <a:cs typeface="Courier New"/>
                <a:sym typeface="Courier New"/>
              </a:rPr>
              <a:t>HTTP servers </a:t>
            </a:r>
            <a:r>
              <a:rPr lang="en" sz="1300">
                <a:solidFill>
                  <a:srgbClr val="000000"/>
                </a:solidFill>
                <a:highlight>
                  <a:schemeClr val="lt1"/>
                </a:highlight>
                <a:latin typeface="Courier New"/>
                <a:ea typeface="Courier New"/>
                <a:cs typeface="Courier New"/>
                <a:sym typeface="Courier New"/>
              </a:rPr>
              <a:t>can't</a:t>
            </a:r>
            <a:r>
              <a:rPr lang="en" sz="1300">
                <a:solidFill>
                  <a:srgbClr val="000000"/>
                </a:solidFill>
                <a:highlight>
                  <a:schemeClr val="lt1"/>
                </a:highlight>
                <a:latin typeface="Courier New"/>
                <a:ea typeface="Courier New"/>
                <a:cs typeface="Courier New"/>
                <a:sym typeface="Courier New"/>
              </a:rPr>
              <a:t> exactly reply , not until you ask for it , on the other hand , two way communication is much easier on websocket as something from the server is immediately sent to you!</a:t>
            </a:r>
            <a:endParaRPr sz="1300">
              <a:solidFill>
                <a:srgbClr val="000000"/>
              </a:solidFill>
              <a:highlight>
                <a:schemeClr val="lt1"/>
              </a:highlight>
              <a:latin typeface="Courier New"/>
              <a:ea typeface="Courier New"/>
              <a:cs typeface="Courier New"/>
              <a:sym typeface="Courier New"/>
            </a:endParaRPr>
          </a:p>
          <a:p>
            <a:pPr indent="0" lvl="0" marL="0" rtl="0" algn="l">
              <a:lnSpc>
                <a:spcPct val="115714"/>
              </a:lnSpc>
              <a:spcBef>
                <a:spcPts val="0"/>
              </a:spcBef>
              <a:spcAft>
                <a:spcPts val="0"/>
              </a:spcAft>
              <a:buSzPts val="935"/>
              <a:buNone/>
            </a:pPr>
            <a:r>
              <a:t/>
            </a:r>
            <a:endParaRPr sz="1300">
              <a:solidFill>
                <a:srgbClr val="000000"/>
              </a:solidFill>
              <a:highlight>
                <a:schemeClr val="lt1"/>
              </a:highlight>
              <a:latin typeface="Courier New"/>
              <a:ea typeface="Courier New"/>
              <a:cs typeface="Courier New"/>
              <a:sym typeface="Courier New"/>
            </a:endParaRPr>
          </a:p>
          <a:p>
            <a:pPr indent="0" lvl="0" marL="0" rtl="0" algn="l">
              <a:lnSpc>
                <a:spcPct val="95000"/>
              </a:lnSpc>
              <a:spcBef>
                <a:spcPts val="0"/>
              </a:spcBef>
              <a:spcAft>
                <a:spcPts val="1200"/>
              </a:spcAft>
              <a:buSzPts val="935"/>
              <a:buNone/>
            </a:pPr>
            <a:r>
              <a:t/>
            </a:r>
            <a:endParaRPr sz="1300">
              <a:solidFill>
                <a:srgbClr val="000000"/>
              </a:solidFill>
              <a:latin typeface="Courier New"/>
              <a:ea typeface="Courier New"/>
              <a:cs typeface="Courier New"/>
              <a:sym typeface="Courier New"/>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0"/>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Websocket</a:t>
            </a:r>
            <a:r>
              <a:rPr lang="en"/>
              <a:t> frames </a:t>
            </a:r>
            <a:endParaRPr/>
          </a:p>
        </p:txBody>
      </p:sp>
      <p:sp>
        <p:nvSpPr>
          <p:cNvPr id="131" name="Google Shape;131;p20"/>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en" sz="1250">
                <a:solidFill>
                  <a:srgbClr val="14202C"/>
                </a:solidFill>
                <a:highlight>
                  <a:schemeClr val="lt1"/>
                </a:highlight>
                <a:latin typeface="Courier New"/>
                <a:ea typeface="Courier New"/>
                <a:cs typeface="Courier New"/>
                <a:sym typeface="Courier New"/>
              </a:rPr>
              <a:t>What's</a:t>
            </a:r>
            <a:r>
              <a:rPr lang="en" sz="1250">
                <a:solidFill>
                  <a:srgbClr val="14202C"/>
                </a:solidFill>
                <a:highlight>
                  <a:schemeClr val="lt1"/>
                </a:highlight>
                <a:latin typeface="Courier New"/>
                <a:ea typeface="Courier New"/>
                <a:cs typeface="Courier New"/>
                <a:sym typeface="Courier New"/>
              </a:rPr>
              <a:t> a frame? mm , so Frame is </a:t>
            </a:r>
            <a:r>
              <a:rPr lang="en" sz="1250">
                <a:solidFill>
                  <a:srgbClr val="14202C"/>
                </a:solidFill>
                <a:highlight>
                  <a:schemeClr val="lt1"/>
                </a:highlight>
                <a:latin typeface="Courier New"/>
                <a:ea typeface="Courier New"/>
                <a:cs typeface="Courier New"/>
                <a:sym typeface="Courier New"/>
              </a:rPr>
              <a:t>let's</a:t>
            </a:r>
            <a:r>
              <a:rPr lang="en" sz="1250">
                <a:solidFill>
                  <a:srgbClr val="14202C"/>
                </a:solidFill>
                <a:highlight>
                  <a:schemeClr val="lt1"/>
                </a:highlight>
                <a:latin typeface="Courier New"/>
                <a:ea typeface="Courier New"/>
                <a:cs typeface="Courier New"/>
                <a:sym typeface="Courier New"/>
              </a:rPr>
              <a:t> say , tiny packages of data - now </a:t>
            </a:r>
            <a:r>
              <a:rPr lang="en" sz="1250">
                <a:solidFill>
                  <a:srgbClr val="14202C"/>
                </a:solidFill>
                <a:highlight>
                  <a:schemeClr val="lt1"/>
                </a:highlight>
                <a:latin typeface="Courier New"/>
                <a:ea typeface="Courier New"/>
                <a:cs typeface="Courier New"/>
                <a:sym typeface="Courier New"/>
              </a:rPr>
              <a:t>what</a:t>
            </a:r>
            <a:r>
              <a:rPr lang="en" sz="1250">
                <a:solidFill>
                  <a:srgbClr val="14202C"/>
                </a:solidFill>
                <a:highlight>
                  <a:schemeClr val="lt1"/>
                </a:highlight>
                <a:latin typeface="Courier New"/>
                <a:ea typeface="Courier New"/>
                <a:cs typeface="Courier New"/>
                <a:sym typeface="Courier New"/>
              </a:rPr>
              <a:t> kinds of data....</a:t>
            </a:r>
            <a:endParaRPr sz="1250">
              <a:solidFill>
                <a:srgbClr val="14202C"/>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250">
                <a:solidFill>
                  <a:srgbClr val="14202C"/>
                </a:solidFill>
                <a:highlight>
                  <a:schemeClr val="lt1"/>
                </a:highlight>
                <a:latin typeface="Courier New"/>
                <a:ea typeface="Courier New"/>
                <a:cs typeface="Courier New"/>
                <a:sym typeface="Courier New"/>
              </a:rPr>
              <a:t>1st your message but in binary or other format</a:t>
            </a:r>
            <a:endParaRPr sz="1250">
              <a:solidFill>
                <a:srgbClr val="14202C"/>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250">
                <a:solidFill>
                  <a:srgbClr val="14202C"/>
                </a:solidFill>
                <a:highlight>
                  <a:schemeClr val="lt1"/>
                </a:highlight>
                <a:latin typeface="Courier New"/>
                <a:ea typeface="Courier New"/>
                <a:cs typeface="Courier New"/>
                <a:sym typeface="Courier New"/>
              </a:rPr>
              <a:t>2nd a secret translator or opcode , which your tells your </a:t>
            </a:r>
            <a:r>
              <a:rPr lang="en" sz="1250">
                <a:solidFill>
                  <a:srgbClr val="14202C"/>
                </a:solidFill>
                <a:highlight>
                  <a:schemeClr val="lt1"/>
                </a:highlight>
                <a:latin typeface="Courier New"/>
                <a:ea typeface="Courier New"/>
                <a:cs typeface="Courier New"/>
                <a:sym typeface="Courier New"/>
              </a:rPr>
              <a:t>receiver</a:t>
            </a:r>
            <a:r>
              <a:rPr lang="en" sz="1250">
                <a:solidFill>
                  <a:srgbClr val="14202C"/>
                </a:solidFill>
                <a:highlight>
                  <a:schemeClr val="lt1"/>
                </a:highlight>
                <a:latin typeface="Courier New"/>
                <a:ea typeface="Courier New"/>
                <a:cs typeface="Courier New"/>
                <a:sym typeface="Courier New"/>
              </a:rPr>
              <a:t> how to translate this data to what it actually is!</a:t>
            </a:r>
            <a:endParaRPr sz="1250">
              <a:solidFill>
                <a:srgbClr val="14202C"/>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250">
              <a:solidFill>
                <a:srgbClr val="14202C"/>
              </a:solidFill>
              <a:highlight>
                <a:schemeClr val="lt1"/>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250">
                <a:solidFill>
                  <a:srgbClr val="14202C"/>
                </a:solidFill>
                <a:highlight>
                  <a:schemeClr val="lt1"/>
                </a:highlight>
                <a:latin typeface="Courier New"/>
                <a:ea typeface="Courier New"/>
                <a:cs typeface="Courier New"/>
                <a:sym typeface="Courier New"/>
              </a:rPr>
              <a:t>now you have a control frame and a data frame...simple , data frames are literally the data u send in , and control frames are basically pingpong n close , close closes the connection , ping checks and pong replies to a ping</a:t>
            </a:r>
            <a:endParaRPr sz="1250">
              <a:solidFill>
                <a:srgbClr val="14202C"/>
              </a:solidFill>
              <a:highlight>
                <a:schemeClr val="lt1"/>
              </a:highlight>
              <a:latin typeface="Courier New"/>
              <a:ea typeface="Courier New"/>
              <a:cs typeface="Courier New"/>
              <a:sym typeface="Courier New"/>
            </a:endParaRPr>
          </a:p>
          <a:p>
            <a:pPr indent="0" lvl="0" marL="0" rtl="0" algn="l">
              <a:spcBef>
                <a:spcPts val="0"/>
              </a:spcBef>
              <a:spcAft>
                <a:spcPts val="12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1"/>
          <p:cNvSpPr txBox="1"/>
          <p:nvPr>
            <p:ph type="title"/>
          </p:nvPr>
        </p:nvSpPr>
        <p:spPr>
          <a:xfrm>
            <a:off x="1719250" y="802500"/>
            <a:ext cx="5386200" cy="3538500"/>
          </a:xfrm>
          <a:prstGeom prst="rect">
            <a:avLst/>
          </a:prstGeom>
        </p:spPr>
        <p:txBody>
          <a:bodyPr anchorCtr="0" anchor="ctr" bIns="91425" lIns="91425" spcFirstLastPara="1" rIns="91425" wrap="square" tIns="91425">
            <a:normAutofit fontScale="90000"/>
          </a:bodyPr>
          <a:lstStyle/>
          <a:p>
            <a:pPr indent="0" lvl="0" marL="0" rtl="0" algn="ctr">
              <a:lnSpc>
                <a:spcPct val="135714"/>
              </a:lnSpc>
              <a:spcBef>
                <a:spcPts val="0"/>
              </a:spcBef>
              <a:spcAft>
                <a:spcPts val="0"/>
              </a:spcAft>
              <a:buNone/>
            </a:pPr>
            <a:r>
              <a:rPr lang="en" sz="3250" u="sng">
                <a:solidFill>
                  <a:srgbClr val="000000"/>
                </a:solidFill>
                <a:highlight>
                  <a:schemeClr val="lt1"/>
                </a:highlight>
              </a:rPr>
              <a:t>WEBSOCKET APPLICATIONS!</a:t>
            </a:r>
            <a:endParaRPr sz="3250" u="sng">
              <a:solidFill>
                <a:srgbClr val="000000"/>
              </a:solidFill>
              <a:highlight>
                <a:schemeClr val="lt1"/>
              </a:highlight>
            </a:endParaRPr>
          </a:p>
          <a:p>
            <a:pPr indent="0" lvl="0" marL="0" rtl="0" algn="l">
              <a:lnSpc>
                <a:spcPct val="135714"/>
              </a:lnSpc>
              <a:spcBef>
                <a:spcPts val="0"/>
              </a:spcBef>
              <a:spcAft>
                <a:spcPts val="0"/>
              </a:spcAft>
              <a:buNone/>
            </a:pPr>
            <a:r>
              <a:rPr b="0" lang="en" sz="1250">
                <a:solidFill>
                  <a:srgbClr val="000000"/>
                </a:solidFill>
                <a:highlight>
                  <a:schemeClr val="lt1"/>
                </a:highlight>
                <a:latin typeface="Courier New"/>
                <a:ea typeface="Courier New"/>
                <a:cs typeface="Courier New"/>
                <a:sym typeface="Courier New"/>
              </a:rPr>
              <a:t>Starting from the basic:</a:t>
            </a:r>
            <a:endParaRPr b="0" sz="1250">
              <a:solidFill>
                <a:srgbClr val="000000"/>
              </a:solidFill>
              <a:highlight>
                <a:schemeClr val="lt1"/>
              </a:highlight>
              <a:latin typeface="Courier New"/>
              <a:ea typeface="Courier New"/>
              <a:cs typeface="Courier New"/>
              <a:sym typeface="Courier New"/>
            </a:endParaRPr>
          </a:p>
          <a:p>
            <a:pPr indent="-300037" lvl="0" marL="457200" rtl="0" algn="l">
              <a:lnSpc>
                <a:spcPct val="135714"/>
              </a:lnSpc>
              <a:spcBef>
                <a:spcPts val="0"/>
              </a:spcBef>
              <a:spcAft>
                <a:spcPts val="0"/>
              </a:spcAft>
              <a:buClr>
                <a:srgbClr val="000000"/>
              </a:buClr>
              <a:buSzPct val="100000"/>
              <a:buFont typeface="Courier New"/>
              <a:buChar char="●"/>
            </a:pPr>
            <a:r>
              <a:rPr b="0" lang="en" sz="1250">
                <a:solidFill>
                  <a:srgbClr val="000000"/>
                </a:solidFill>
                <a:highlight>
                  <a:schemeClr val="lt1"/>
                </a:highlight>
                <a:latin typeface="Courier New"/>
                <a:ea typeface="Courier New"/>
                <a:cs typeface="Courier New"/>
                <a:sym typeface="Courier New"/>
              </a:rPr>
              <a:t>a chat application</a:t>
            </a:r>
            <a:endParaRPr b="0" sz="1250">
              <a:solidFill>
                <a:srgbClr val="000000"/>
              </a:solidFill>
              <a:highlight>
                <a:schemeClr val="lt1"/>
              </a:highlight>
              <a:latin typeface="Courier New"/>
              <a:ea typeface="Courier New"/>
              <a:cs typeface="Courier New"/>
              <a:sym typeface="Courier New"/>
            </a:endParaRPr>
          </a:p>
          <a:p>
            <a:pPr indent="-300037" lvl="0" marL="457200" rtl="0" algn="l">
              <a:lnSpc>
                <a:spcPct val="135714"/>
              </a:lnSpc>
              <a:spcBef>
                <a:spcPts val="0"/>
              </a:spcBef>
              <a:spcAft>
                <a:spcPts val="0"/>
              </a:spcAft>
              <a:buClr>
                <a:srgbClr val="000000"/>
              </a:buClr>
              <a:buSzPct val="100000"/>
              <a:buFont typeface="Courier New"/>
              <a:buChar char="●"/>
            </a:pPr>
            <a:r>
              <a:rPr b="0" lang="en" sz="1250">
                <a:solidFill>
                  <a:srgbClr val="000000"/>
                </a:solidFill>
                <a:highlight>
                  <a:schemeClr val="lt1"/>
                </a:highlight>
                <a:latin typeface="Courier New"/>
                <a:ea typeface="Courier New"/>
                <a:cs typeface="Courier New"/>
                <a:sym typeface="Courier New"/>
              </a:rPr>
              <a:t>game servers</a:t>
            </a:r>
            <a:endParaRPr b="0" sz="1250">
              <a:solidFill>
                <a:srgbClr val="000000"/>
              </a:solidFill>
              <a:highlight>
                <a:schemeClr val="lt1"/>
              </a:highlight>
              <a:latin typeface="Courier New"/>
              <a:ea typeface="Courier New"/>
              <a:cs typeface="Courier New"/>
              <a:sym typeface="Courier New"/>
            </a:endParaRPr>
          </a:p>
          <a:p>
            <a:pPr indent="-300037" lvl="0" marL="457200" rtl="0" algn="l">
              <a:lnSpc>
                <a:spcPct val="135714"/>
              </a:lnSpc>
              <a:spcBef>
                <a:spcPts val="0"/>
              </a:spcBef>
              <a:spcAft>
                <a:spcPts val="0"/>
              </a:spcAft>
              <a:buClr>
                <a:srgbClr val="000000"/>
              </a:buClr>
              <a:buSzPct val="100000"/>
              <a:buFont typeface="Courier New"/>
              <a:buChar char="●"/>
            </a:pPr>
            <a:r>
              <a:rPr b="0" lang="en" sz="1250">
                <a:solidFill>
                  <a:srgbClr val="000000"/>
                </a:solidFill>
                <a:highlight>
                  <a:schemeClr val="lt1"/>
                </a:highlight>
                <a:latin typeface="Courier New"/>
                <a:ea typeface="Courier New"/>
                <a:cs typeface="Courier New"/>
                <a:sym typeface="Courier New"/>
              </a:rPr>
              <a:t>live stocks</a:t>
            </a:r>
            <a:endParaRPr b="0" sz="1250">
              <a:solidFill>
                <a:srgbClr val="000000"/>
              </a:solidFill>
              <a:highlight>
                <a:schemeClr val="lt1"/>
              </a:highlight>
              <a:latin typeface="Courier New"/>
              <a:ea typeface="Courier New"/>
              <a:cs typeface="Courier New"/>
              <a:sym typeface="Courier New"/>
            </a:endParaRPr>
          </a:p>
          <a:p>
            <a:pPr indent="-300037" lvl="0" marL="457200" rtl="0" algn="l">
              <a:lnSpc>
                <a:spcPct val="135714"/>
              </a:lnSpc>
              <a:spcBef>
                <a:spcPts val="0"/>
              </a:spcBef>
              <a:spcAft>
                <a:spcPts val="0"/>
              </a:spcAft>
              <a:buClr>
                <a:srgbClr val="000000"/>
              </a:buClr>
              <a:buSzPct val="100000"/>
              <a:buFont typeface="Courier New"/>
              <a:buChar char="●"/>
            </a:pPr>
            <a:r>
              <a:rPr b="0" lang="en" sz="1250">
                <a:solidFill>
                  <a:srgbClr val="000000"/>
                </a:solidFill>
                <a:highlight>
                  <a:schemeClr val="lt1"/>
                </a:highlight>
                <a:latin typeface="Courier New"/>
                <a:ea typeface="Courier New"/>
                <a:cs typeface="Courier New"/>
                <a:sym typeface="Courier New"/>
              </a:rPr>
              <a:t>updates server</a:t>
            </a:r>
            <a:endParaRPr b="0" sz="1250">
              <a:solidFill>
                <a:srgbClr val="000000"/>
              </a:solidFill>
              <a:highlight>
                <a:schemeClr val="lt1"/>
              </a:highlight>
              <a:latin typeface="Courier New"/>
              <a:ea typeface="Courier New"/>
              <a:cs typeface="Courier New"/>
              <a:sym typeface="Courier New"/>
            </a:endParaRPr>
          </a:p>
          <a:p>
            <a:pPr indent="-300037" lvl="0" marL="457200" rtl="0" algn="l">
              <a:lnSpc>
                <a:spcPct val="135714"/>
              </a:lnSpc>
              <a:spcBef>
                <a:spcPts val="0"/>
              </a:spcBef>
              <a:spcAft>
                <a:spcPts val="0"/>
              </a:spcAft>
              <a:buClr>
                <a:srgbClr val="000000"/>
              </a:buClr>
              <a:buSzPct val="100000"/>
              <a:buFont typeface="Courier New"/>
              <a:buChar char="●"/>
            </a:pPr>
            <a:r>
              <a:rPr b="0" lang="en" sz="1250">
                <a:solidFill>
                  <a:srgbClr val="000000"/>
                </a:solidFill>
                <a:highlight>
                  <a:schemeClr val="lt1"/>
                </a:highlight>
                <a:latin typeface="Courier New"/>
                <a:ea typeface="Courier New"/>
                <a:cs typeface="Courier New"/>
                <a:sym typeface="Courier New"/>
              </a:rPr>
              <a:t>think outside the box : a online drawing application for all of us to paint our canvas together! </a:t>
            </a:r>
            <a:endParaRPr b="0" sz="1250">
              <a:solidFill>
                <a:srgbClr val="000000"/>
              </a:solidFill>
              <a:highlight>
                <a:schemeClr val="lt1"/>
              </a:highlight>
              <a:latin typeface="Courier New"/>
              <a:ea typeface="Courier New"/>
              <a:cs typeface="Courier New"/>
              <a:sym typeface="Courier New"/>
            </a:endParaRPr>
          </a:p>
          <a:p>
            <a:pPr indent="-300037" lvl="0" marL="457200" rtl="0" algn="l">
              <a:lnSpc>
                <a:spcPct val="135714"/>
              </a:lnSpc>
              <a:spcBef>
                <a:spcPts val="0"/>
              </a:spcBef>
              <a:spcAft>
                <a:spcPts val="0"/>
              </a:spcAft>
              <a:buClr>
                <a:srgbClr val="000000"/>
              </a:buClr>
              <a:buSzPct val="100000"/>
              <a:buFont typeface="Courier New"/>
              <a:buChar char="●"/>
            </a:pPr>
            <a:r>
              <a:rPr b="0" lang="en" sz="1250">
                <a:solidFill>
                  <a:srgbClr val="000000"/>
                </a:solidFill>
                <a:highlight>
                  <a:schemeClr val="lt1"/>
                </a:highlight>
                <a:latin typeface="Courier New"/>
                <a:ea typeface="Courier New"/>
                <a:cs typeface="Courier New"/>
                <a:sym typeface="Courier New"/>
              </a:rPr>
              <a:t>an online book reading application for all of us to read together and get into the </a:t>
            </a:r>
            <a:r>
              <a:rPr b="0" lang="en" sz="1250">
                <a:solidFill>
                  <a:srgbClr val="000000"/>
                </a:solidFill>
                <a:highlight>
                  <a:schemeClr val="lt1"/>
                </a:highlight>
                <a:latin typeface="Courier New"/>
                <a:ea typeface="Courier New"/>
                <a:cs typeface="Courier New"/>
                <a:sym typeface="Courier New"/>
              </a:rPr>
              <a:t>depths</a:t>
            </a:r>
            <a:r>
              <a:rPr b="0" lang="en" sz="1250">
                <a:solidFill>
                  <a:srgbClr val="000000"/>
                </a:solidFill>
                <a:highlight>
                  <a:schemeClr val="lt1"/>
                </a:highlight>
                <a:latin typeface="Courier New"/>
                <a:ea typeface="Courier New"/>
                <a:cs typeface="Courier New"/>
                <a:sym typeface="Courier New"/>
              </a:rPr>
              <a:t> of the lore together with bookmarks n what not!</a:t>
            </a:r>
            <a:endParaRPr b="0" sz="1250">
              <a:solidFill>
                <a:srgbClr val="000000"/>
              </a:solidFill>
              <a:highlight>
                <a:schemeClr val="lt1"/>
              </a:highlight>
              <a:latin typeface="Courier New"/>
              <a:ea typeface="Courier New"/>
              <a:cs typeface="Courier New"/>
              <a:sym typeface="Courier New"/>
            </a:endParaRPr>
          </a:p>
          <a:p>
            <a:pPr indent="0" lvl="0" marL="0" rtl="0" algn="ctr">
              <a:spcBef>
                <a:spcPts val="0"/>
              </a:spcBef>
              <a:spcAft>
                <a:spcPts val="0"/>
              </a:spcAft>
              <a:buNone/>
            </a:pPr>
            <a:r>
              <a:t/>
            </a:r>
            <a:endParaRPr sz="3100"/>
          </a:p>
        </p:txBody>
      </p:sp>
    </p:spTree>
  </p:cSld>
  <p:clrMapOvr>
    <a:masterClrMapping/>
  </p:clrMapOvr>
</p:sld>
</file>

<file path=ppt/theme/theme1.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